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3"/>
  </p:notesMasterIdLst>
  <p:sldIdLst>
    <p:sldId id="256" r:id="rId2"/>
    <p:sldId id="257" r:id="rId3"/>
    <p:sldId id="258" r:id="rId4"/>
    <p:sldId id="259" r:id="rId5"/>
    <p:sldId id="288" r:id="rId6"/>
    <p:sldId id="289" r:id="rId7"/>
    <p:sldId id="290" r:id="rId8"/>
    <p:sldId id="262" r:id="rId9"/>
    <p:sldId id="263" r:id="rId10"/>
    <p:sldId id="264" r:id="rId11"/>
    <p:sldId id="265" r:id="rId12"/>
    <p:sldId id="301" r:id="rId13"/>
    <p:sldId id="302"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94" r:id="rId30"/>
    <p:sldId id="295" r:id="rId31"/>
    <p:sldId id="296" r:id="rId32"/>
    <p:sldId id="292" r:id="rId33"/>
    <p:sldId id="282" r:id="rId34"/>
    <p:sldId id="293" r:id="rId35"/>
    <p:sldId id="297" r:id="rId36"/>
    <p:sldId id="298" r:id="rId37"/>
    <p:sldId id="299" r:id="rId38"/>
    <p:sldId id="285" r:id="rId39"/>
    <p:sldId id="300" r:id="rId40"/>
    <p:sldId id="286" r:id="rId41"/>
    <p:sldId id="287" r:id="rId42"/>
  </p:sldIdLst>
  <p:sldSz cx="14630400" cy="8229600"/>
  <p:notesSz cx="8229600" cy="14630400"/>
  <p:embeddedFontLst>
    <p:embeddedFont>
      <p:font typeface="Bahnschrift" panose="020B0502040204020203" pitchFamily="34" charset="0"/>
      <p:regular r:id="rId44"/>
      <p:bold r:id="rId45"/>
    </p:embeddedFont>
    <p:embeddedFont>
      <p:font typeface="Consolas" panose="020B0609020204030204" pitchFamily="49" charset="0"/>
      <p:regular r:id="rId46"/>
      <p:bold r:id="rId47"/>
      <p:italic r:id="rId48"/>
      <p:boldItalic r:id="rId49"/>
    </p:embeddedFont>
    <p:embeddedFont>
      <p:font typeface="Lora" pitchFamily="2" charset="0"/>
      <p:regular r:id="rId50"/>
      <p:bold r:id="rId51"/>
      <p:italic r:id="rId52"/>
      <p:boldItalic r:id="rId53"/>
    </p:embeddedFont>
    <p:embeddedFont>
      <p:font typeface="Source Sans Pro" panose="020B0503030403020204" pitchFamily="34" charset="0"/>
      <p:regular r:id="rId54"/>
      <p:bold r:id="rId55"/>
      <p:italic r:id="rId56"/>
      <p:boldItalic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245" autoAdjust="0"/>
    <p:restoredTop sz="94610"/>
  </p:normalViewPr>
  <p:slideViewPr>
    <p:cSldViewPr snapToGrid="0" snapToObjects="1">
      <p:cViewPr varScale="1">
        <p:scale>
          <a:sx n="69" d="100"/>
          <a:sy n="69" d="100"/>
        </p:scale>
        <p:origin x="41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5:01:45"/>
    </inkml:context>
    <inkml:brush xml:id="br0">
      <inkml:brushProperty name="width" value="0.35" units="cm"/>
      <inkml:brushProperty name="height" value="0.35" units="cm"/>
      <inkml:brushProperty name="color" value="#292929"/>
    </inkml:brush>
  </inkml:definitions>
  <inkml:trace contextRef="#ctx0" brushRef="#br0">0 125 24520,'3748'-124'0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5:01:52"/>
    </inkml:context>
    <inkml:brush xml:id="br0">
      <inkml:brushProperty name="width" value="0.35" units="cm"/>
      <inkml:brushProperty name="height" value="0.35" units="cm"/>
      <inkml:brushProperty name="color" value="#292929"/>
    </inkml:brush>
  </inkml:definitions>
  <inkml:trace contextRef="#ctx0" brushRef="#br0">1 19 24494,'4244'0'0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5:02:03"/>
    </inkml:context>
    <inkml:brush xml:id="br0">
      <inkml:brushProperty name="width" value="0.35" units="cm"/>
      <inkml:brushProperty name="height" value="0.35" units="cm"/>
      <inkml:brushProperty name="color" value="#292929"/>
    </inkml:brush>
  </inkml:definitions>
  <inkml:trace contextRef="#ctx0" brushRef="#br0">1 0 24545,'4183'0'0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0957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p:nvPr>
        </p:nvSpPr>
        <p:spPr>
          <a:xfrm>
            <a:off x="794420" y="6290400"/>
            <a:ext cx="6355358" cy="5146691"/>
          </a:xfrm>
          <a:prstGeom prst="rect">
            <a:avLst/>
          </a:prstGeom>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lide 3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2.png"/><Relationship Id="rId7" Type="http://schemas.openxmlformats.org/officeDocument/2006/relationships/image" Target="NUL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NULL"/><Relationship Id="rId4" Type="http://schemas.openxmlformats.org/officeDocument/2006/relationships/customXml" Target="../ink/ink1.xml"/><Relationship Id="rId9" Type="http://schemas.openxmlformats.org/officeDocument/2006/relationships/image" Target="NUL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5.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861599" y="774311"/>
            <a:ext cx="7396951" cy="422315"/>
          </a:xfrm>
          <a:prstGeom prst="rect">
            <a:avLst/>
          </a:prstGeom>
          <a:noFill/>
        </p:spPr>
        <p:txBody>
          <a:bodyPr wrap="none" lIns="0" tIns="0" rIns="0" bIns="0" rtlCol="0" anchor="t"/>
          <a:lstStyle/>
          <a:p>
            <a:pPr marL="0" indent="0" algn="ctr">
              <a:lnSpc>
                <a:spcPts val="3300"/>
              </a:lnSpc>
              <a:buNone/>
            </a:pPr>
            <a:r>
              <a:rPr lang="en-US" sz="6000" dirty="0">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atin typeface="Lora" pitchFamily="34" charset="0"/>
                <a:ea typeface="Lora" pitchFamily="34" charset="-122"/>
                <a:cs typeface="Lora" pitchFamily="34" charset="-120"/>
              </a:rPr>
              <a:t>GHOUSIA COLLEGE OF ENGINEERING </a:t>
            </a:r>
            <a:endParaRPr lang="en-US" sz="6000" dirty="0">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endParaRPr>
          </a:p>
        </p:txBody>
      </p:sp>
      <p:sp>
        <p:nvSpPr>
          <p:cNvPr id="3" name="Text 1"/>
          <p:cNvSpPr/>
          <p:nvPr/>
        </p:nvSpPr>
        <p:spPr>
          <a:xfrm>
            <a:off x="5568865" y="1504879"/>
            <a:ext cx="3119318" cy="351949"/>
          </a:xfrm>
          <a:prstGeom prst="rect">
            <a:avLst/>
          </a:prstGeom>
          <a:noFill/>
        </p:spPr>
        <p:txBody>
          <a:bodyPr wrap="none" lIns="0" tIns="0" rIns="0" bIns="0" rtlCol="0" anchor="t"/>
          <a:lstStyle/>
          <a:p>
            <a:pPr marL="0" indent="0" algn="ctr">
              <a:lnSpc>
                <a:spcPts val="2750"/>
              </a:lnSpc>
              <a:buNone/>
            </a:pPr>
            <a:r>
              <a:rPr lang="en-US" sz="2200" dirty="0">
                <a:solidFill>
                  <a:srgbClr val="F98AC7"/>
                </a:solidFill>
                <a:latin typeface="Lora" pitchFamily="34" charset="0"/>
                <a:ea typeface="Lora" pitchFamily="34" charset="-122"/>
                <a:cs typeface="Lora" pitchFamily="34" charset="-120"/>
              </a:rPr>
              <a:t> </a:t>
            </a:r>
            <a:r>
              <a:rPr lang="en-US" sz="4400" dirty="0">
                <a:gradFill>
                  <a:gsLst>
                    <a:gs pos="0">
                      <a:schemeClr val="accent5">
                        <a:lumMod val="67000"/>
                      </a:schemeClr>
                    </a:gs>
                    <a:gs pos="48000">
                      <a:schemeClr val="accent5">
                        <a:lumMod val="97000"/>
                        <a:lumOff val="3000"/>
                      </a:schemeClr>
                    </a:gs>
                    <a:gs pos="100000">
                      <a:schemeClr val="accent5">
                        <a:lumMod val="60000"/>
                        <a:lumOff val="40000"/>
                      </a:schemeClr>
                    </a:gs>
                  </a:gsLst>
                  <a:lin ang="16200000" scaled="1"/>
                </a:gradFill>
                <a:latin typeface="Lora" pitchFamily="34" charset="0"/>
                <a:ea typeface="Lora" pitchFamily="34" charset="-122"/>
                <a:cs typeface="Lora" pitchFamily="34" charset="-120"/>
              </a:rPr>
              <a:t>RAMANAGARA -562159</a:t>
            </a:r>
            <a:endParaRPr lang="en-US" sz="2200" dirty="0">
              <a:gradFill>
                <a:gsLst>
                  <a:gs pos="0">
                    <a:schemeClr val="accent5">
                      <a:lumMod val="67000"/>
                    </a:schemeClr>
                  </a:gs>
                  <a:gs pos="48000">
                    <a:schemeClr val="accent5">
                      <a:lumMod val="97000"/>
                      <a:lumOff val="3000"/>
                    </a:schemeClr>
                  </a:gs>
                  <a:gs pos="100000">
                    <a:schemeClr val="accent5">
                      <a:lumMod val="60000"/>
                      <a:lumOff val="40000"/>
                    </a:schemeClr>
                  </a:gs>
                </a:gsLst>
                <a:lin ang="16200000" scaled="1"/>
              </a:gradFill>
            </a:endParaRPr>
          </a:p>
        </p:txBody>
      </p:sp>
      <p:sp>
        <p:nvSpPr>
          <p:cNvPr id="4" name="Text 2"/>
          <p:cNvSpPr/>
          <p:nvPr/>
        </p:nvSpPr>
        <p:spPr>
          <a:xfrm>
            <a:off x="2122318" y="4289072"/>
            <a:ext cx="10012412" cy="478631"/>
          </a:xfrm>
          <a:prstGeom prst="rect">
            <a:avLst/>
          </a:prstGeom>
          <a:noFill/>
        </p:spPr>
        <p:txBody>
          <a:bodyPr wrap="none" lIns="0" tIns="0" rIns="0" bIns="0" rtlCol="0" anchor="t"/>
          <a:lstStyle/>
          <a:p>
            <a:pPr marL="0" indent="0" algn="ctr">
              <a:lnSpc>
                <a:spcPts val="2750"/>
              </a:lnSpc>
              <a:buNone/>
            </a:pPr>
            <a:r>
              <a:rPr lang="en-US" sz="2800" dirty="0">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atin typeface="Lora" pitchFamily="34" charset="0"/>
                <a:ea typeface="Lora" pitchFamily="34" charset="-122"/>
                <a:cs typeface="Lora" pitchFamily="34" charset="-120"/>
              </a:rPr>
              <a:t>Base Paper : PHISHING WEBSITE DETECTION USING MACHINE LEARNING </a:t>
            </a:r>
            <a:endParaRPr lang="en-US" sz="2800" dirty="0">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endParaRPr>
          </a:p>
        </p:txBody>
      </p:sp>
      <p:sp>
        <p:nvSpPr>
          <p:cNvPr id="5" name="Text 3"/>
          <p:cNvSpPr/>
          <p:nvPr/>
        </p:nvSpPr>
        <p:spPr>
          <a:xfrm>
            <a:off x="837724" y="5027611"/>
            <a:ext cx="12954952" cy="478631"/>
          </a:xfrm>
          <a:prstGeom prst="rect">
            <a:avLst/>
          </a:prstGeom>
          <a:noFill/>
        </p:spPr>
        <p:txBody>
          <a:bodyPr wrap="none" lIns="0" tIns="0" rIns="0" bIns="0" rtlCol="0" anchor="t"/>
          <a:lstStyle/>
          <a:p>
            <a:pPr marL="0" indent="0" algn="l">
              <a:lnSpc>
                <a:spcPts val="3750"/>
              </a:lnSpc>
              <a:buNone/>
            </a:pPr>
            <a:r>
              <a:rPr lang="en-US" sz="2800" dirty="0">
                <a:solidFill>
                  <a:srgbClr val="D6E5EF"/>
                </a:solidFill>
                <a:latin typeface="Source Sans Pro" panose="020B0503030403020204" pitchFamily="34" charset="0"/>
                <a:ea typeface="Source Sans Pro" panose="020B0503030403020204" pitchFamily="34" charset="-122"/>
                <a:cs typeface="Source Sans Pro" panose="020B0503030403020204" pitchFamily="34" charset="-120"/>
              </a:rPr>
              <a:t>SUBMITTED BY :                                                                 UNDER THE GUIDANCE OF:</a:t>
            </a:r>
            <a:endParaRPr lang="en-US" sz="2800" dirty="0"/>
          </a:p>
        </p:txBody>
      </p:sp>
      <p:sp>
        <p:nvSpPr>
          <p:cNvPr id="6" name="Text 4"/>
          <p:cNvSpPr/>
          <p:nvPr/>
        </p:nvSpPr>
        <p:spPr>
          <a:xfrm>
            <a:off x="1484495" y="5685227"/>
            <a:ext cx="12954952" cy="383024"/>
          </a:xfrm>
          <a:prstGeom prst="rect">
            <a:avLst/>
          </a:prstGeom>
          <a:noFill/>
        </p:spPr>
        <p:txBody>
          <a:bodyPr wrap="none" lIns="0" tIns="0" rIns="0" bIns="0" rtlCol="0" anchor="t"/>
          <a:lstStyle/>
          <a:p>
            <a:pPr marL="0" indent="0" algn="l">
              <a:lnSpc>
                <a:spcPts val="3000"/>
              </a:lnSpc>
              <a:buNone/>
            </a:pPr>
            <a:r>
              <a:rPr lang="en-US" sz="2400" dirty="0">
                <a:solidFill>
                  <a:srgbClr val="D6E5EF"/>
                </a:solidFill>
                <a:latin typeface="Source Sans Pro" panose="020B0503030403020204" pitchFamily="34" charset="0"/>
                <a:ea typeface="Source Sans Pro" panose="020B0503030403020204" pitchFamily="34" charset="-122"/>
                <a:cs typeface="Source Sans Pro" panose="020B0503030403020204" pitchFamily="34" charset="-120"/>
              </a:rPr>
              <a:t>SHASHIDHAR GOWDA P (1GC21CS088</a:t>
            </a:r>
            <a:r>
              <a:rPr lang="en-US" sz="2400">
                <a:solidFill>
                  <a:srgbClr val="D6E5EF"/>
                </a:solidFill>
                <a:latin typeface="Source Sans Pro" panose="020B0503030403020204" pitchFamily="34" charset="0"/>
                <a:ea typeface="Source Sans Pro" panose="020B0503030403020204" pitchFamily="34" charset="-122"/>
                <a:cs typeface="Source Sans Pro" panose="020B0503030403020204" pitchFamily="34" charset="-120"/>
              </a:rPr>
              <a:t>)                                                                         </a:t>
            </a:r>
            <a:r>
              <a:rPr lang="en-US" sz="2400" dirty="0">
                <a:solidFill>
                  <a:srgbClr val="D6E5EF"/>
                </a:solidFill>
                <a:latin typeface="Source Sans Pro" panose="020B0503030403020204" pitchFamily="34" charset="0"/>
                <a:ea typeface="Source Sans Pro" panose="020B0503030403020204" pitchFamily="34" charset="-122"/>
                <a:cs typeface="Source Sans Pro" panose="020B0503030403020204" pitchFamily="34" charset="-120"/>
              </a:rPr>
              <a:t>Prof. IRFAN KHAN B M </a:t>
            </a:r>
            <a:endParaRPr lang="en-US" sz="2400" dirty="0"/>
          </a:p>
        </p:txBody>
      </p:sp>
      <p:sp>
        <p:nvSpPr>
          <p:cNvPr id="7" name="Text 5"/>
          <p:cNvSpPr/>
          <p:nvPr/>
        </p:nvSpPr>
        <p:spPr>
          <a:xfrm>
            <a:off x="11000087" y="6049038"/>
            <a:ext cx="2470007" cy="306229"/>
          </a:xfrm>
          <a:prstGeom prst="rect">
            <a:avLst/>
          </a:prstGeom>
          <a:noFill/>
        </p:spPr>
        <p:txBody>
          <a:bodyPr wrap="none" lIns="0" tIns="0" rIns="0" bIns="0" rtlCol="0" anchor="t"/>
          <a:lstStyle/>
          <a:p>
            <a:pPr marL="0" indent="0" algn="l">
              <a:lnSpc>
                <a:spcPts val="2400"/>
              </a:lnSpc>
              <a:buNone/>
            </a:pPr>
            <a:r>
              <a:rPr lang="en-US" sz="1500" dirty="0">
                <a:solidFill>
                  <a:srgbClr val="D6E5EF"/>
                </a:solidFill>
                <a:latin typeface="Source Sans Pro" panose="020B0503030403020204" pitchFamily="34" charset="0"/>
                <a:ea typeface="Source Sans Pro" panose="020B0503030403020204" pitchFamily="34" charset="-122"/>
                <a:cs typeface="Source Sans Pro" panose="020B0503030403020204" pitchFamily="34" charset="-120"/>
              </a:rPr>
              <a:t>(</a:t>
            </a:r>
            <a:r>
              <a:rPr lang="en-US" dirty="0">
                <a:solidFill>
                  <a:srgbClr val="D6E5EF"/>
                </a:solidFill>
                <a:latin typeface="Source Sans Pro" panose="020B0503030403020204" pitchFamily="34" charset="0"/>
                <a:ea typeface="Source Sans Pro" panose="020B0503030403020204" pitchFamily="34" charset="-122"/>
                <a:cs typeface="Source Sans Pro" panose="020B0503030403020204" pitchFamily="34" charset="-120"/>
              </a:rPr>
              <a:t>Proffesor Dept of CSE)</a:t>
            </a:r>
            <a:endParaRPr lang="en-US" sz="1500" dirty="0"/>
          </a:p>
        </p:txBody>
      </p:sp>
      <p:sp>
        <p:nvSpPr>
          <p:cNvPr id="8" name="Text 6"/>
          <p:cNvSpPr/>
          <p:nvPr/>
        </p:nvSpPr>
        <p:spPr>
          <a:xfrm>
            <a:off x="1484495" y="6271774"/>
            <a:ext cx="12954952" cy="383024"/>
          </a:xfrm>
          <a:prstGeom prst="rect">
            <a:avLst/>
          </a:prstGeom>
          <a:noFill/>
        </p:spPr>
        <p:txBody>
          <a:bodyPr wrap="none" lIns="0" tIns="0" rIns="0" bIns="0" rtlCol="0" anchor="t"/>
          <a:lstStyle/>
          <a:p>
            <a:pPr marL="0" indent="0" algn="l">
              <a:lnSpc>
                <a:spcPts val="3000"/>
              </a:lnSpc>
              <a:buNone/>
            </a:pPr>
            <a:r>
              <a:rPr lang="en-US" sz="2400" dirty="0">
                <a:solidFill>
                  <a:srgbClr val="D6E5EF"/>
                </a:solidFill>
                <a:latin typeface="Source Sans Pro" panose="020B0503030403020204" pitchFamily="34" charset="0"/>
                <a:ea typeface="Source Sans Pro" panose="020B0503030403020204" pitchFamily="34" charset="-122"/>
                <a:cs typeface="Source Sans Pro" panose="020B0503030403020204" pitchFamily="34" charset="-120"/>
              </a:rPr>
              <a:t>SYED AFNAN KHUNDMIRI(1GC21CS095)                                    </a:t>
            </a:r>
            <a:endParaRPr lang="en-US" sz="2400" dirty="0"/>
          </a:p>
        </p:txBody>
      </p:sp>
      <p:sp>
        <p:nvSpPr>
          <p:cNvPr id="9" name="Text 7"/>
          <p:cNvSpPr/>
          <p:nvPr/>
        </p:nvSpPr>
        <p:spPr>
          <a:xfrm>
            <a:off x="1484495" y="6847306"/>
            <a:ext cx="12954952" cy="383024"/>
          </a:xfrm>
          <a:prstGeom prst="rect">
            <a:avLst/>
          </a:prstGeom>
          <a:noFill/>
        </p:spPr>
        <p:txBody>
          <a:bodyPr wrap="none" lIns="0" tIns="0" rIns="0" bIns="0" rtlCol="0" anchor="t"/>
          <a:lstStyle/>
          <a:p>
            <a:pPr marL="0" indent="0" algn="l">
              <a:lnSpc>
                <a:spcPts val="3000"/>
              </a:lnSpc>
              <a:buNone/>
            </a:pPr>
            <a:r>
              <a:rPr lang="en-US" sz="2400" dirty="0">
                <a:solidFill>
                  <a:srgbClr val="D6E5EF"/>
                </a:solidFill>
                <a:latin typeface="Source Sans Pro" panose="020B0503030403020204" pitchFamily="34" charset="0"/>
                <a:ea typeface="Source Sans Pro" panose="020B0503030403020204" pitchFamily="34" charset="-122"/>
                <a:cs typeface="Source Sans Pro" panose="020B0503030403020204" pitchFamily="34" charset="-120"/>
              </a:rPr>
              <a:t>SYED OWAIZ UZ ZAMAN (1GC21CS098)</a:t>
            </a:r>
            <a:endParaRPr lang="en-US" sz="2400" dirty="0"/>
          </a:p>
        </p:txBody>
      </p:sp>
      <p:sp>
        <p:nvSpPr>
          <p:cNvPr id="10" name="Text 8"/>
          <p:cNvSpPr/>
          <p:nvPr/>
        </p:nvSpPr>
        <p:spPr>
          <a:xfrm>
            <a:off x="1484495" y="7420330"/>
            <a:ext cx="12954952" cy="383024"/>
          </a:xfrm>
          <a:prstGeom prst="rect">
            <a:avLst/>
          </a:prstGeom>
          <a:noFill/>
        </p:spPr>
        <p:txBody>
          <a:bodyPr wrap="none" lIns="0" tIns="0" rIns="0" bIns="0" rtlCol="0" anchor="t"/>
          <a:lstStyle/>
          <a:p>
            <a:pPr marL="0" indent="0" algn="l">
              <a:lnSpc>
                <a:spcPts val="3000"/>
              </a:lnSpc>
              <a:buNone/>
            </a:pPr>
            <a:r>
              <a:rPr lang="en-US" sz="2400" dirty="0">
                <a:solidFill>
                  <a:srgbClr val="D6E5EF"/>
                </a:solidFill>
                <a:latin typeface="Source Sans Pro" panose="020B0503030403020204" pitchFamily="34" charset="0"/>
                <a:ea typeface="Source Sans Pro" panose="020B0503030403020204" pitchFamily="34" charset="-122"/>
                <a:cs typeface="Source Sans Pro" panose="020B0503030403020204" pitchFamily="34" charset="-120"/>
              </a:rPr>
              <a:t>SYED TAUKEER ABDULLA (1GC21CS100)</a:t>
            </a:r>
            <a:endParaRPr lang="en-US" sz="1850" dirty="0"/>
          </a:p>
        </p:txBody>
      </p:sp>
      <p:pic>
        <p:nvPicPr>
          <p:cNvPr id="1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9587" y="2035813"/>
            <a:ext cx="2292745" cy="1904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8" name="Ink 27"/>
              <p14:cNvContentPartPr/>
              <p14:nvPr/>
            </p14:nvContentPartPr>
            <p14:xfrm>
              <a:off x="13013438" y="7827603"/>
              <a:ext cx="1349640" cy="45360"/>
            </p14:xfrm>
          </p:contentPart>
        </mc:Choice>
        <mc:Fallback xmlns="">
          <p:pic>
            <p:nvPicPr>
              <p:cNvPr id="28" name="Ink 27"/>
            </p:nvPicPr>
            <p:blipFill>
              <a:blip r:embed="rId5"/>
            </p:blipFill>
            <p:spPr>
              <a:xfrm>
                <a:off x="13013438" y="7827603"/>
                <a:ext cx="1349640" cy="45360"/>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30" name="Ink 29"/>
              <p14:cNvContentPartPr/>
              <p14:nvPr/>
            </p14:nvContentPartPr>
            <p14:xfrm>
              <a:off x="12901478" y="7928403"/>
              <a:ext cx="1528560" cy="720"/>
            </p14:xfrm>
          </p:contentPart>
        </mc:Choice>
        <mc:Fallback xmlns="">
          <p:pic>
            <p:nvPicPr>
              <p:cNvPr id="30" name="Ink 29"/>
            </p:nvPicPr>
            <p:blipFill>
              <a:blip r:embed="rId7"/>
            </p:blipFill>
            <p:spPr>
              <a:xfrm>
                <a:off x="12901478" y="7928403"/>
                <a:ext cx="1528560" cy="72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32" name="Ink 31"/>
              <p14:cNvContentPartPr/>
              <p14:nvPr/>
            </p14:nvContentPartPr>
            <p14:xfrm>
              <a:off x="12957278" y="8073483"/>
              <a:ext cx="1506240" cy="720"/>
            </p14:xfrm>
          </p:contentPart>
        </mc:Choice>
        <mc:Fallback xmlns="">
          <p:pic>
            <p:nvPicPr>
              <p:cNvPr id="32" name="Ink 31"/>
            </p:nvPicPr>
            <p:blipFill>
              <a:blip r:embed="rId9"/>
            </p:blipFill>
            <p:spPr>
              <a:xfrm>
                <a:off x="12957278" y="8073483"/>
                <a:ext cx="1506240" cy="720"/>
              </a:xfrm>
              <a:prstGeom prst="rect"/>
            </p:spPr>
          </p:pic>
        </mc:Fallback>
      </mc:AlternateContent>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914757"/>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00B050"/>
                </a:solidFill>
                <a:latin typeface="Lora" pitchFamily="34" charset="0"/>
                <a:ea typeface="Lora" pitchFamily="34" charset="-122"/>
                <a:cs typeface="Lora" pitchFamily="34" charset="-120"/>
              </a:rPr>
              <a:t>PROBLEM DEFINATION</a:t>
            </a:r>
            <a:endParaRPr lang="en-US" sz="4400" dirty="0">
              <a:solidFill>
                <a:srgbClr val="00B050"/>
              </a:solidFill>
            </a:endParaRPr>
          </a:p>
        </p:txBody>
      </p:sp>
      <p:sp>
        <p:nvSpPr>
          <p:cNvPr id="4" name="Text 1"/>
          <p:cNvSpPr/>
          <p:nvPr/>
        </p:nvSpPr>
        <p:spPr>
          <a:xfrm>
            <a:off x="837724" y="1977747"/>
            <a:ext cx="3379470" cy="422315"/>
          </a:xfrm>
          <a:prstGeom prst="rect">
            <a:avLst/>
          </a:prstGeom>
          <a:noFill/>
          <a:ln/>
        </p:spPr>
        <p:txBody>
          <a:bodyPr wrap="none" lIns="0" tIns="0" rIns="0" bIns="0" rtlCol="0" anchor="t"/>
          <a:lstStyle/>
          <a:p>
            <a:pPr marL="0" indent="0" algn="l">
              <a:lnSpc>
                <a:spcPts val="3300"/>
              </a:lnSpc>
              <a:buNone/>
            </a:pPr>
            <a:r>
              <a:rPr lang="en-US" sz="2650" dirty="0">
                <a:solidFill>
                  <a:srgbClr val="F98AC7"/>
                </a:solidFill>
                <a:latin typeface="Lora" pitchFamily="34" charset="0"/>
                <a:ea typeface="Lora" pitchFamily="34" charset="-122"/>
                <a:cs typeface="Lora" pitchFamily="34" charset="-120"/>
              </a:rPr>
              <a:t>Graphs : </a:t>
            </a:r>
            <a:endParaRPr lang="en-US" sz="2650" dirty="0"/>
          </a:p>
        </p:txBody>
      </p:sp>
      <p:pic>
        <p:nvPicPr>
          <p:cNvPr id="5" name="Image 1" descr="preencoded.png"/>
          <p:cNvPicPr>
            <a:picLocks noChangeAspect="1"/>
          </p:cNvPicPr>
          <p:nvPr/>
        </p:nvPicPr>
        <p:blipFill>
          <a:blip r:embed="rId4"/>
          <a:stretch>
            <a:fillRect/>
          </a:stretch>
        </p:blipFill>
        <p:spPr>
          <a:xfrm>
            <a:off x="837724" y="2759035"/>
            <a:ext cx="7468553" cy="455580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276463" y="2209205"/>
            <a:ext cx="4933474" cy="3811191"/>
          </a:xfrm>
          <a:prstGeom prst="rect">
            <a:avLst/>
          </a:prstGeom>
        </p:spPr>
      </p:pic>
      <p:sp>
        <p:nvSpPr>
          <p:cNvPr id="3" name="Text 0"/>
          <p:cNvSpPr/>
          <p:nvPr/>
        </p:nvSpPr>
        <p:spPr>
          <a:xfrm>
            <a:off x="6260425" y="829985"/>
            <a:ext cx="5203627" cy="650438"/>
          </a:xfrm>
          <a:prstGeom prst="rect">
            <a:avLst/>
          </a:prstGeom>
          <a:noFill/>
          <a:ln/>
        </p:spPr>
        <p:txBody>
          <a:bodyPr wrap="none" lIns="0" tIns="0" rIns="0" bIns="0" rtlCol="0" anchor="t"/>
          <a:lstStyle/>
          <a:p>
            <a:pPr marL="0" indent="0" algn="l">
              <a:lnSpc>
                <a:spcPts val="5100"/>
              </a:lnSpc>
              <a:buNone/>
            </a:pPr>
            <a:r>
              <a:rPr lang="en-US" sz="4050" dirty="0">
                <a:solidFill>
                  <a:srgbClr val="00B050"/>
                </a:solidFill>
                <a:latin typeface="Lora" pitchFamily="34" charset="0"/>
              </a:rPr>
              <a:t>PROBLEM DEFINATION</a:t>
            </a:r>
            <a:endParaRPr lang="en-US" sz="4050" dirty="0">
              <a:solidFill>
                <a:srgbClr val="00B050"/>
              </a:solidFill>
            </a:endParaRPr>
          </a:p>
        </p:txBody>
      </p:sp>
      <p:sp>
        <p:nvSpPr>
          <p:cNvPr id="4" name="Text 1"/>
          <p:cNvSpPr/>
          <p:nvPr/>
        </p:nvSpPr>
        <p:spPr>
          <a:xfrm>
            <a:off x="6260425" y="1812131"/>
            <a:ext cx="3122176" cy="390168"/>
          </a:xfrm>
          <a:prstGeom prst="rect">
            <a:avLst/>
          </a:prstGeom>
          <a:noFill/>
          <a:ln/>
        </p:spPr>
        <p:txBody>
          <a:bodyPr wrap="none" lIns="0" tIns="0" rIns="0" bIns="0" rtlCol="0" anchor="t"/>
          <a:lstStyle/>
          <a:p>
            <a:pPr marL="0" indent="0" algn="l">
              <a:lnSpc>
                <a:spcPts val="3050"/>
              </a:lnSpc>
              <a:buNone/>
            </a:pPr>
            <a:r>
              <a:rPr lang="en-US" sz="2450" dirty="0">
                <a:solidFill>
                  <a:srgbClr val="F98AC7"/>
                </a:solidFill>
                <a:latin typeface="Lora" pitchFamily="34" charset="0"/>
                <a:ea typeface="Lora" pitchFamily="34" charset="-122"/>
                <a:cs typeface="Lora" pitchFamily="34" charset="-120"/>
              </a:rPr>
              <a:t>Detection challenges </a:t>
            </a:r>
            <a:endParaRPr lang="en-US" sz="2450" dirty="0"/>
          </a:p>
        </p:txBody>
      </p:sp>
      <p:sp>
        <p:nvSpPr>
          <p:cNvPr id="5" name="Text 2"/>
          <p:cNvSpPr/>
          <p:nvPr/>
        </p:nvSpPr>
        <p:spPr>
          <a:xfrm>
            <a:off x="6260425" y="2534007"/>
            <a:ext cx="7595949" cy="4865489"/>
          </a:xfrm>
          <a:prstGeom prst="rect">
            <a:avLst/>
          </a:prstGeom>
          <a:noFill/>
          <a:ln/>
        </p:spPr>
        <p:txBody>
          <a:bodyPr wrap="square" lIns="0" tIns="0" rIns="0" bIns="0" rtlCol="0" anchor="t"/>
          <a:lstStyle/>
          <a:p>
            <a:pPr marL="0" indent="0" algn="l">
              <a:lnSpc>
                <a:spcPts val="3450"/>
              </a:lnSpc>
              <a:buNone/>
            </a:pPr>
            <a:r>
              <a:rPr lang="en-US" sz="2150" dirty="0">
                <a:solidFill>
                  <a:srgbClr val="D6E5EF"/>
                </a:solidFill>
                <a:latin typeface="Source Sans Pro" pitchFamily="34" charset="0"/>
                <a:ea typeface="Source Sans Pro" pitchFamily="34" charset="-122"/>
                <a:cs typeface="Source Sans Pro" pitchFamily="34" charset="-120"/>
              </a:rPr>
              <a:t>Detecting phishing websites remains a complex challenge due to their constantly evolving tactics and deceptive designs. Phishers often mimic legitimate websites with high accuracy, making it difficult to distinguish them based on visual cues or domain names alone. The use of URL obfuscation, fast-flux hosting, and short-lived domains further complicates detection efforts. Moreover, machine learning models may struggle with generalization, as phishing techniques rapidly adapt to bypass known filters. Balancing detection accuracy with low false positives is critical, especially to avoid flagging legitimate sites and undermining user trust in security systems.</a:t>
            </a:r>
            <a:endParaRPr lang="en-US" sz="2150" dirty="0"/>
          </a:p>
        </p:txBody>
      </p:sp>
      <p:sp>
        <p:nvSpPr>
          <p:cNvPr id="6" name="Rectangle 5">
            <a:extLst>
              <a:ext uri="{FF2B5EF4-FFF2-40B4-BE49-F238E27FC236}">
                <a16:creationId xmlns:a16="http://schemas.microsoft.com/office/drawing/2014/main" id="{4657C9E2-F521-29EB-FE77-E30BEE850BEA}"/>
              </a:ext>
            </a:extLst>
          </p:cNvPr>
          <p:cNvSpPr/>
          <p:nvPr/>
        </p:nvSpPr>
        <p:spPr>
          <a:xfrm>
            <a:off x="11472505" y="7738946"/>
            <a:ext cx="3157895" cy="49065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PHISHING WEBSITE DETECTION</a:t>
            </a:r>
            <a:endParaRPr lang="en-IN"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36270" y="500420"/>
            <a:ext cx="4480679" cy="320873"/>
          </a:xfrm>
          <a:prstGeom prst="rect">
            <a:avLst/>
          </a:prstGeom>
          <a:noFill/>
          <a:ln/>
        </p:spPr>
        <p:txBody>
          <a:bodyPr wrap="none" lIns="0" tIns="0" rIns="0" bIns="0" rtlCol="0" anchor="t"/>
          <a:lstStyle/>
          <a:p>
            <a:pPr marL="0" indent="0" algn="l">
              <a:lnSpc>
                <a:spcPts val="2500"/>
              </a:lnSpc>
              <a:buNone/>
            </a:pPr>
            <a:r>
              <a:rPr lang="en-US" sz="4400" dirty="0">
                <a:solidFill>
                  <a:srgbClr val="00B050"/>
                </a:solidFill>
                <a:latin typeface="Lora" pitchFamily="34" charset="0"/>
                <a:ea typeface="Lora" pitchFamily="34" charset="-122"/>
                <a:cs typeface="Lora" pitchFamily="34" charset="-120"/>
              </a:rPr>
              <a:t>LIMITATIONS OF EXISTING SYSTEM </a:t>
            </a:r>
            <a:endParaRPr lang="en-US" sz="4400" dirty="0">
              <a:solidFill>
                <a:srgbClr val="00B050"/>
              </a:solidFill>
            </a:endParaRPr>
          </a:p>
        </p:txBody>
      </p:sp>
      <p:pic>
        <p:nvPicPr>
          <p:cNvPr id="3" name="Image 0" descr="preencoded.png"/>
          <p:cNvPicPr>
            <a:picLocks noChangeAspect="1"/>
          </p:cNvPicPr>
          <p:nvPr/>
        </p:nvPicPr>
        <p:blipFill>
          <a:blip r:embed="rId3"/>
          <a:stretch>
            <a:fillRect/>
          </a:stretch>
        </p:blipFill>
        <p:spPr>
          <a:xfrm>
            <a:off x="636270" y="1184791"/>
            <a:ext cx="908923" cy="1090732"/>
          </a:xfrm>
          <a:prstGeom prst="rect">
            <a:avLst/>
          </a:prstGeom>
        </p:spPr>
      </p:pic>
      <p:sp>
        <p:nvSpPr>
          <p:cNvPr id="4" name="Text 1"/>
          <p:cNvSpPr/>
          <p:nvPr/>
        </p:nvSpPr>
        <p:spPr>
          <a:xfrm>
            <a:off x="1817846" y="1366480"/>
            <a:ext cx="7058263" cy="320873"/>
          </a:xfrm>
          <a:prstGeom prst="rect">
            <a:avLst/>
          </a:prstGeom>
          <a:noFill/>
          <a:ln/>
        </p:spPr>
        <p:txBody>
          <a:bodyPr wrap="none" lIns="0" tIns="0" rIns="0" bIns="0" rtlCol="0" anchor="t"/>
          <a:lstStyle/>
          <a:p>
            <a:pPr marL="0" indent="0" algn="l">
              <a:lnSpc>
                <a:spcPts val="2500"/>
              </a:lnSpc>
              <a:buNone/>
            </a:pPr>
            <a:r>
              <a:rPr lang="en-US" sz="2000" dirty="0">
                <a:solidFill>
                  <a:srgbClr val="D6E5EF"/>
                </a:solidFill>
                <a:latin typeface="Lora" pitchFamily="34" charset="0"/>
                <a:ea typeface="Lora" pitchFamily="34" charset="-122"/>
                <a:cs typeface="Lora" pitchFamily="34" charset="-120"/>
              </a:rPr>
              <a:t>Low accuracy in detecting sophisticated phishing websites.</a:t>
            </a:r>
            <a:endParaRPr lang="en-US" sz="2000" dirty="0"/>
          </a:p>
        </p:txBody>
      </p:sp>
      <p:pic>
        <p:nvPicPr>
          <p:cNvPr id="5" name="Image 1" descr="preencoded.png"/>
          <p:cNvPicPr>
            <a:picLocks noChangeAspect="1"/>
          </p:cNvPicPr>
          <p:nvPr/>
        </p:nvPicPr>
        <p:blipFill>
          <a:blip r:embed="rId4"/>
          <a:stretch>
            <a:fillRect/>
          </a:stretch>
        </p:blipFill>
        <p:spPr>
          <a:xfrm>
            <a:off x="636270" y="2275523"/>
            <a:ext cx="908923" cy="1090732"/>
          </a:xfrm>
          <a:prstGeom prst="rect">
            <a:avLst/>
          </a:prstGeom>
        </p:spPr>
      </p:pic>
      <p:sp>
        <p:nvSpPr>
          <p:cNvPr id="6" name="Text 2"/>
          <p:cNvSpPr/>
          <p:nvPr/>
        </p:nvSpPr>
        <p:spPr>
          <a:xfrm>
            <a:off x="1817846" y="2457212"/>
            <a:ext cx="7319010" cy="320873"/>
          </a:xfrm>
          <a:prstGeom prst="rect">
            <a:avLst/>
          </a:prstGeom>
          <a:noFill/>
          <a:ln/>
        </p:spPr>
        <p:txBody>
          <a:bodyPr wrap="none" lIns="0" tIns="0" rIns="0" bIns="0" rtlCol="0" anchor="t"/>
          <a:lstStyle/>
          <a:p>
            <a:pPr marL="0" indent="0" algn="l">
              <a:lnSpc>
                <a:spcPts val="2500"/>
              </a:lnSpc>
              <a:buNone/>
            </a:pPr>
            <a:r>
              <a:rPr lang="en-US" sz="2000" dirty="0">
                <a:solidFill>
                  <a:srgbClr val="D6E5EF"/>
                </a:solidFill>
                <a:latin typeface="Lora" pitchFamily="34" charset="0"/>
                <a:ea typeface="Lora" pitchFamily="34" charset="-122"/>
                <a:cs typeface="Lora" pitchFamily="34" charset="-120"/>
              </a:rPr>
              <a:t>Models have high latency, reducing real-time responsiveness.</a:t>
            </a:r>
            <a:endParaRPr lang="en-US" sz="2000" dirty="0"/>
          </a:p>
        </p:txBody>
      </p:sp>
      <p:pic>
        <p:nvPicPr>
          <p:cNvPr id="7" name="Image 2" descr="preencoded.png"/>
          <p:cNvPicPr>
            <a:picLocks noChangeAspect="1"/>
          </p:cNvPicPr>
          <p:nvPr/>
        </p:nvPicPr>
        <p:blipFill>
          <a:blip r:embed="rId5"/>
          <a:stretch>
            <a:fillRect/>
          </a:stretch>
        </p:blipFill>
        <p:spPr>
          <a:xfrm>
            <a:off x="636270" y="3366254"/>
            <a:ext cx="908923" cy="1090732"/>
          </a:xfrm>
          <a:prstGeom prst="rect">
            <a:avLst/>
          </a:prstGeom>
        </p:spPr>
      </p:pic>
      <p:sp>
        <p:nvSpPr>
          <p:cNvPr id="8" name="Text 3"/>
          <p:cNvSpPr/>
          <p:nvPr/>
        </p:nvSpPr>
        <p:spPr>
          <a:xfrm>
            <a:off x="1817846" y="3547943"/>
            <a:ext cx="6438900" cy="320873"/>
          </a:xfrm>
          <a:prstGeom prst="rect">
            <a:avLst/>
          </a:prstGeom>
          <a:noFill/>
          <a:ln/>
        </p:spPr>
        <p:txBody>
          <a:bodyPr wrap="none" lIns="0" tIns="0" rIns="0" bIns="0" rtlCol="0" anchor="t"/>
          <a:lstStyle/>
          <a:p>
            <a:pPr marL="0" indent="0" algn="l">
              <a:lnSpc>
                <a:spcPts val="2500"/>
              </a:lnSpc>
              <a:buNone/>
            </a:pPr>
            <a:r>
              <a:rPr lang="en-US" sz="2000" dirty="0">
                <a:solidFill>
                  <a:srgbClr val="D6E5EF"/>
                </a:solidFill>
                <a:latin typeface="Lora" pitchFamily="34" charset="0"/>
                <a:ea typeface="Lora" pitchFamily="34" charset="-122"/>
                <a:cs typeface="Lora" pitchFamily="34" charset="-120"/>
              </a:rPr>
              <a:t>No dedicated user interface for end-user interaction.</a:t>
            </a:r>
            <a:endParaRPr lang="en-US" sz="2000" dirty="0"/>
          </a:p>
        </p:txBody>
      </p:sp>
      <p:pic>
        <p:nvPicPr>
          <p:cNvPr id="9" name="Image 3" descr="preencoded.png"/>
          <p:cNvPicPr>
            <a:picLocks noChangeAspect="1"/>
          </p:cNvPicPr>
          <p:nvPr/>
        </p:nvPicPr>
        <p:blipFill>
          <a:blip r:embed="rId6"/>
          <a:stretch>
            <a:fillRect/>
          </a:stretch>
        </p:blipFill>
        <p:spPr>
          <a:xfrm>
            <a:off x="636270" y="4456986"/>
            <a:ext cx="908923" cy="1090732"/>
          </a:xfrm>
          <a:prstGeom prst="rect">
            <a:avLst/>
          </a:prstGeom>
        </p:spPr>
      </p:pic>
      <p:sp>
        <p:nvSpPr>
          <p:cNvPr id="10" name="Text 4"/>
          <p:cNvSpPr/>
          <p:nvPr/>
        </p:nvSpPr>
        <p:spPr>
          <a:xfrm>
            <a:off x="1817846" y="4638675"/>
            <a:ext cx="3790712" cy="320873"/>
          </a:xfrm>
          <a:prstGeom prst="rect">
            <a:avLst/>
          </a:prstGeom>
          <a:noFill/>
          <a:ln/>
        </p:spPr>
        <p:txBody>
          <a:bodyPr wrap="none" lIns="0" tIns="0" rIns="0" bIns="0" rtlCol="0" anchor="t"/>
          <a:lstStyle/>
          <a:p>
            <a:pPr marL="0" indent="0" algn="l">
              <a:lnSpc>
                <a:spcPts val="2500"/>
              </a:lnSpc>
              <a:buNone/>
            </a:pPr>
            <a:r>
              <a:rPr lang="en-US" sz="2000" dirty="0">
                <a:solidFill>
                  <a:srgbClr val="D6E5EF"/>
                </a:solidFill>
                <a:latin typeface="Lora" pitchFamily="34" charset="0"/>
                <a:ea typeface="Lora" pitchFamily="34" charset="-122"/>
                <a:cs typeface="Lora" pitchFamily="34" charset="-120"/>
              </a:rPr>
              <a:t>Limited to binary classification</a:t>
            </a:r>
            <a:endParaRPr lang="en-US" sz="2000" dirty="0"/>
          </a:p>
        </p:txBody>
      </p:sp>
      <p:pic>
        <p:nvPicPr>
          <p:cNvPr id="11" name="Image 4" descr="preencoded.png"/>
          <p:cNvPicPr>
            <a:picLocks noChangeAspect="1"/>
          </p:cNvPicPr>
          <p:nvPr/>
        </p:nvPicPr>
        <p:blipFill>
          <a:blip r:embed="rId7"/>
          <a:stretch>
            <a:fillRect/>
          </a:stretch>
        </p:blipFill>
        <p:spPr>
          <a:xfrm>
            <a:off x="636270" y="5547717"/>
            <a:ext cx="908923" cy="1090732"/>
          </a:xfrm>
          <a:prstGeom prst="rect">
            <a:avLst/>
          </a:prstGeom>
        </p:spPr>
      </p:pic>
      <p:sp>
        <p:nvSpPr>
          <p:cNvPr id="12" name="Text 5"/>
          <p:cNvSpPr/>
          <p:nvPr/>
        </p:nvSpPr>
        <p:spPr>
          <a:xfrm>
            <a:off x="1817846" y="5729407"/>
            <a:ext cx="6566178" cy="320873"/>
          </a:xfrm>
          <a:prstGeom prst="rect">
            <a:avLst/>
          </a:prstGeom>
          <a:noFill/>
          <a:ln/>
        </p:spPr>
        <p:txBody>
          <a:bodyPr wrap="none" lIns="0" tIns="0" rIns="0" bIns="0" rtlCol="0" anchor="t"/>
          <a:lstStyle/>
          <a:p>
            <a:pPr marL="0" indent="0" algn="l">
              <a:lnSpc>
                <a:spcPts val="2500"/>
              </a:lnSpc>
              <a:buNone/>
            </a:pPr>
            <a:r>
              <a:rPr lang="en-US" sz="2000" dirty="0">
                <a:solidFill>
                  <a:srgbClr val="D6E5EF"/>
                </a:solidFill>
                <a:latin typeface="Lora" pitchFamily="34" charset="0"/>
                <a:ea typeface="Lora" pitchFamily="34" charset="-122"/>
                <a:cs typeface="Lora" pitchFamily="34" charset="-120"/>
              </a:rPr>
              <a:t>Performance drops when working with small datasets.</a:t>
            </a:r>
            <a:endParaRPr lang="en-US" sz="2000" dirty="0"/>
          </a:p>
        </p:txBody>
      </p:sp>
      <p:pic>
        <p:nvPicPr>
          <p:cNvPr id="13" name="Image 5" descr="preencoded.png"/>
          <p:cNvPicPr>
            <a:picLocks noChangeAspect="1"/>
          </p:cNvPicPr>
          <p:nvPr/>
        </p:nvPicPr>
        <p:blipFill>
          <a:blip r:embed="rId8"/>
          <a:stretch>
            <a:fillRect/>
          </a:stretch>
        </p:blipFill>
        <p:spPr>
          <a:xfrm>
            <a:off x="636270" y="6638449"/>
            <a:ext cx="908923" cy="1090732"/>
          </a:xfrm>
          <a:prstGeom prst="rect">
            <a:avLst/>
          </a:prstGeom>
        </p:spPr>
      </p:pic>
      <p:sp>
        <p:nvSpPr>
          <p:cNvPr id="14" name="Text 6"/>
          <p:cNvSpPr/>
          <p:nvPr/>
        </p:nvSpPr>
        <p:spPr>
          <a:xfrm>
            <a:off x="1817846" y="6820138"/>
            <a:ext cx="7887772" cy="320873"/>
          </a:xfrm>
          <a:prstGeom prst="rect">
            <a:avLst/>
          </a:prstGeom>
          <a:noFill/>
          <a:ln/>
        </p:spPr>
        <p:txBody>
          <a:bodyPr wrap="none" lIns="0" tIns="0" rIns="0" bIns="0" rtlCol="0" anchor="t"/>
          <a:lstStyle/>
          <a:p>
            <a:pPr marL="0" indent="0" algn="l">
              <a:lnSpc>
                <a:spcPts val="2500"/>
              </a:lnSpc>
              <a:buNone/>
            </a:pPr>
            <a:r>
              <a:rPr lang="en-US" sz="2000" dirty="0">
                <a:solidFill>
                  <a:srgbClr val="D6E5EF"/>
                </a:solidFill>
                <a:latin typeface="Lora" pitchFamily="34" charset="0"/>
                <a:ea typeface="Lora" pitchFamily="34" charset="-122"/>
                <a:cs typeface="Lora" pitchFamily="34" charset="-120"/>
              </a:rPr>
              <a:t>Inability to adapt to new or evolving phishing tactics in real-time.</a:t>
            </a:r>
            <a:endParaRPr lang="en-US" sz="2000" dirty="0"/>
          </a:p>
        </p:txBody>
      </p:sp>
      <p:sp>
        <p:nvSpPr>
          <p:cNvPr id="17" name="Rectangle 16">
            <a:extLst>
              <a:ext uri="{FF2B5EF4-FFF2-40B4-BE49-F238E27FC236}">
                <a16:creationId xmlns:a16="http://schemas.microsoft.com/office/drawing/2014/main" id="{F6495C1D-AF53-0391-6716-DD8DC02752A9}"/>
              </a:ext>
            </a:extLst>
          </p:cNvPr>
          <p:cNvSpPr/>
          <p:nvPr/>
        </p:nvSpPr>
        <p:spPr>
          <a:xfrm>
            <a:off x="11472505" y="7738946"/>
            <a:ext cx="3157895" cy="49065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PHISHING WEBSITE DETECTION</a:t>
            </a:r>
            <a:endParaRPr lang="en-IN"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48057" y="509111"/>
            <a:ext cx="2614017" cy="326827"/>
          </a:xfrm>
          <a:prstGeom prst="rect">
            <a:avLst/>
          </a:prstGeom>
          <a:noFill/>
          <a:ln/>
        </p:spPr>
        <p:txBody>
          <a:bodyPr wrap="none" lIns="0" tIns="0" rIns="0" bIns="0" rtlCol="0" anchor="t"/>
          <a:lstStyle/>
          <a:p>
            <a:pPr marL="0" indent="0" algn="l">
              <a:lnSpc>
                <a:spcPts val="2550"/>
              </a:lnSpc>
              <a:buNone/>
            </a:pPr>
            <a:r>
              <a:rPr lang="en-US" sz="4400" dirty="0">
                <a:solidFill>
                  <a:srgbClr val="00B050"/>
                </a:solidFill>
                <a:latin typeface="Lora" pitchFamily="34" charset="0"/>
                <a:ea typeface="Lora" pitchFamily="34" charset="-122"/>
                <a:cs typeface="Lora" pitchFamily="34" charset="-120"/>
              </a:rPr>
              <a:t>PROPOSED SYSTEM</a:t>
            </a:r>
            <a:endParaRPr lang="en-US" sz="4400" dirty="0">
              <a:solidFill>
                <a:srgbClr val="00B050"/>
              </a:solidFill>
            </a:endParaRPr>
          </a:p>
        </p:txBody>
      </p:sp>
      <p:pic>
        <p:nvPicPr>
          <p:cNvPr id="3" name="Image 0" descr="preencoded.png"/>
          <p:cNvPicPr>
            <a:picLocks noChangeAspect="1"/>
          </p:cNvPicPr>
          <p:nvPr/>
        </p:nvPicPr>
        <p:blipFill>
          <a:blip r:embed="rId3"/>
          <a:stretch>
            <a:fillRect/>
          </a:stretch>
        </p:blipFill>
        <p:spPr>
          <a:xfrm>
            <a:off x="648057" y="1206222"/>
            <a:ext cx="925711" cy="1110853"/>
          </a:xfrm>
          <a:prstGeom prst="rect">
            <a:avLst/>
          </a:prstGeom>
        </p:spPr>
      </p:pic>
      <p:sp>
        <p:nvSpPr>
          <p:cNvPr id="4" name="Text 1"/>
          <p:cNvSpPr/>
          <p:nvPr/>
        </p:nvSpPr>
        <p:spPr>
          <a:xfrm>
            <a:off x="1851422" y="1391364"/>
            <a:ext cx="12130921" cy="653653"/>
          </a:xfrm>
          <a:prstGeom prst="rect">
            <a:avLst/>
          </a:prstGeom>
          <a:noFill/>
          <a:ln/>
        </p:spPr>
        <p:txBody>
          <a:bodyPr wrap="square" lIns="0" tIns="0" rIns="0" bIns="0" rtlCol="0" anchor="t"/>
          <a:lstStyle/>
          <a:p>
            <a:pPr marL="0" indent="0" algn="l">
              <a:lnSpc>
                <a:spcPts val="2550"/>
              </a:lnSpc>
              <a:buNone/>
            </a:pPr>
            <a:r>
              <a:rPr lang="en-US" sz="2050" dirty="0">
                <a:solidFill>
                  <a:srgbClr val="D6E5EF"/>
                </a:solidFill>
                <a:latin typeface="Lora" pitchFamily="34" charset="0"/>
                <a:ea typeface="Lora" pitchFamily="34" charset="-122"/>
                <a:cs typeface="Lora" pitchFamily="34" charset="-120"/>
              </a:rPr>
              <a:t>The system is trained on a dataset containing multiple URL-based features (excluding actual URLs) to classify websites as legitimate or phishing.</a:t>
            </a:r>
            <a:endParaRPr lang="en-US" sz="2050" dirty="0"/>
          </a:p>
        </p:txBody>
      </p:sp>
      <p:pic>
        <p:nvPicPr>
          <p:cNvPr id="5" name="Image 1" descr="preencoded.png"/>
          <p:cNvPicPr>
            <a:picLocks noChangeAspect="1"/>
          </p:cNvPicPr>
          <p:nvPr/>
        </p:nvPicPr>
        <p:blipFill>
          <a:blip r:embed="rId4"/>
          <a:stretch>
            <a:fillRect/>
          </a:stretch>
        </p:blipFill>
        <p:spPr>
          <a:xfrm>
            <a:off x="648057" y="2317075"/>
            <a:ext cx="925711" cy="1110853"/>
          </a:xfrm>
          <a:prstGeom prst="rect">
            <a:avLst/>
          </a:prstGeom>
        </p:spPr>
      </p:pic>
      <p:sp>
        <p:nvSpPr>
          <p:cNvPr id="6" name="Text 2"/>
          <p:cNvSpPr/>
          <p:nvPr/>
        </p:nvSpPr>
        <p:spPr>
          <a:xfrm>
            <a:off x="1851422" y="2502218"/>
            <a:ext cx="12130921" cy="653653"/>
          </a:xfrm>
          <a:prstGeom prst="rect">
            <a:avLst/>
          </a:prstGeom>
          <a:noFill/>
          <a:ln/>
        </p:spPr>
        <p:txBody>
          <a:bodyPr wrap="square" lIns="0" tIns="0" rIns="0" bIns="0" rtlCol="0" anchor="t"/>
          <a:lstStyle/>
          <a:p>
            <a:pPr marL="0" indent="0" algn="l">
              <a:lnSpc>
                <a:spcPts val="2550"/>
              </a:lnSpc>
              <a:buNone/>
            </a:pPr>
            <a:r>
              <a:rPr lang="en-US" sz="2050" dirty="0">
                <a:solidFill>
                  <a:srgbClr val="D6E5EF"/>
                </a:solidFill>
                <a:latin typeface="Lora" pitchFamily="34" charset="0"/>
                <a:ea typeface="Lora" pitchFamily="34" charset="-122"/>
                <a:cs typeface="Lora" pitchFamily="34" charset="-120"/>
              </a:rPr>
              <a:t>Features include alphanumeric patterns, keyword presence, domain identity, security indicators, and rank-based signals.</a:t>
            </a:r>
            <a:endParaRPr lang="en-US" sz="2050" dirty="0"/>
          </a:p>
        </p:txBody>
      </p:sp>
      <p:pic>
        <p:nvPicPr>
          <p:cNvPr id="7" name="Image 2" descr="preencoded.png"/>
          <p:cNvPicPr>
            <a:picLocks noChangeAspect="1"/>
          </p:cNvPicPr>
          <p:nvPr/>
        </p:nvPicPr>
        <p:blipFill>
          <a:blip r:embed="rId5"/>
          <a:stretch>
            <a:fillRect/>
          </a:stretch>
        </p:blipFill>
        <p:spPr>
          <a:xfrm>
            <a:off x="648057" y="3427928"/>
            <a:ext cx="925711" cy="1431250"/>
          </a:xfrm>
          <a:prstGeom prst="rect">
            <a:avLst/>
          </a:prstGeom>
        </p:spPr>
      </p:pic>
      <p:sp>
        <p:nvSpPr>
          <p:cNvPr id="8" name="Text 3"/>
          <p:cNvSpPr/>
          <p:nvPr/>
        </p:nvSpPr>
        <p:spPr>
          <a:xfrm>
            <a:off x="1851422" y="3613071"/>
            <a:ext cx="12130921" cy="653653"/>
          </a:xfrm>
          <a:prstGeom prst="rect">
            <a:avLst/>
          </a:prstGeom>
          <a:noFill/>
          <a:ln/>
        </p:spPr>
        <p:txBody>
          <a:bodyPr wrap="square" lIns="0" tIns="0" rIns="0" bIns="0" rtlCol="0" anchor="t"/>
          <a:lstStyle/>
          <a:p>
            <a:pPr marL="0" indent="0" algn="l">
              <a:lnSpc>
                <a:spcPts val="2550"/>
              </a:lnSpc>
              <a:buNone/>
            </a:pPr>
            <a:r>
              <a:rPr lang="en-US" sz="2050" dirty="0">
                <a:solidFill>
                  <a:srgbClr val="D6E5EF"/>
                </a:solidFill>
                <a:latin typeface="Lora" pitchFamily="34" charset="0"/>
                <a:ea typeface="Lora" pitchFamily="34" charset="-122"/>
                <a:cs typeface="Lora" pitchFamily="34" charset="-120"/>
              </a:rPr>
              <a:t>The trained model is integrated into a Flask-based web application with a responsive user interface built using HTML, CSS, and JavaScript.</a:t>
            </a:r>
            <a:endParaRPr lang="en-US" sz="2050" dirty="0"/>
          </a:p>
        </p:txBody>
      </p:sp>
      <p:sp>
        <p:nvSpPr>
          <p:cNvPr id="9" name="Text 4"/>
          <p:cNvSpPr/>
          <p:nvPr/>
        </p:nvSpPr>
        <p:spPr>
          <a:xfrm>
            <a:off x="1851422" y="4377809"/>
            <a:ext cx="12130921" cy="296228"/>
          </a:xfrm>
          <a:prstGeom prst="rect">
            <a:avLst/>
          </a:prstGeom>
          <a:noFill/>
          <a:ln/>
        </p:spPr>
        <p:txBody>
          <a:bodyPr wrap="none" lIns="0" tIns="0" rIns="0" bIns="0" rtlCol="0" anchor="t"/>
          <a:lstStyle/>
          <a:p>
            <a:pPr marL="0" indent="0" algn="l">
              <a:lnSpc>
                <a:spcPts val="2300"/>
              </a:lnSpc>
              <a:buNone/>
            </a:pPr>
            <a:endParaRPr lang="en-US" sz="1450" dirty="0"/>
          </a:p>
        </p:txBody>
      </p:sp>
      <p:pic>
        <p:nvPicPr>
          <p:cNvPr id="10" name="Image 3" descr="preencoded.png"/>
          <p:cNvPicPr>
            <a:picLocks noChangeAspect="1"/>
          </p:cNvPicPr>
          <p:nvPr/>
        </p:nvPicPr>
        <p:blipFill>
          <a:blip r:embed="rId6"/>
          <a:stretch>
            <a:fillRect/>
          </a:stretch>
        </p:blipFill>
        <p:spPr>
          <a:xfrm>
            <a:off x="648057" y="4859179"/>
            <a:ext cx="925711" cy="1431250"/>
          </a:xfrm>
          <a:prstGeom prst="rect">
            <a:avLst/>
          </a:prstGeom>
        </p:spPr>
      </p:pic>
      <p:sp>
        <p:nvSpPr>
          <p:cNvPr id="11" name="Text 5"/>
          <p:cNvSpPr/>
          <p:nvPr/>
        </p:nvSpPr>
        <p:spPr>
          <a:xfrm>
            <a:off x="1851422" y="5044321"/>
            <a:ext cx="12130921" cy="653653"/>
          </a:xfrm>
          <a:prstGeom prst="rect">
            <a:avLst/>
          </a:prstGeom>
          <a:noFill/>
          <a:ln/>
        </p:spPr>
        <p:txBody>
          <a:bodyPr wrap="square" lIns="0" tIns="0" rIns="0" bIns="0" rtlCol="0" anchor="t"/>
          <a:lstStyle/>
          <a:p>
            <a:pPr marL="0" indent="0" algn="l">
              <a:lnSpc>
                <a:spcPts val="2550"/>
              </a:lnSpc>
              <a:buNone/>
            </a:pPr>
            <a:r>
              <a:rPr lang="en-US" sz="2050" dirty="0">
                <a:solidFill>
                  <a:srgbClr val="D6E5EF"/>
                </a:solidFill>
                <a:latin typeface="Lora" pitchFamily="34" charset="0"/>
                <a:ea typeface="Lora" pitchFamily="34" charset="-122"/>
                <a:cs typeface="Lora" pitchFamily="34" charset="-120"/>
              </a:rPr>
              <a:t>Users can input a URL through the web app, which then classifies it in real time as phishing or legitimate.</a:t>
            </a:r>
            <a:endParaRPr lang="en-US" sz="2050" dirty="0"/>
          </a:p>
        </p:txBody>
      </p:sp>
      <p:sp>
        <p:nvSpPr>
          <p:cNvPr id="12" name="Text 6"/>
          <p:cNvSpPr/>
          <p:nvPr/>
        </p:nvSpPr>
        <p:spPr>
          <a:xfrm>
            <a:off x="1851422" y="5809059"/>
            <a:ext cx="12130921" cy="296228"/>
          </a:xfrm>
          <a:prstGeom prst="rect">
            <a:avLst/>
          </a:prstGeom>
          <a:noFill/>
          <a:ln/>
        </p:spPr>
        <p:txBody>
          <a:bodyPr wrap="none" lIns="0" tIns="0" rIns="0" bIns="0" rtlCol="0" anchor="t"/>
          <a:lstStyle/>
          <a:p>
            <a:pPr marL="0" indent="0" algn="l">
              <a:lnSpc>
                <a:spcPts val="2300"/>
              </a:lnSpc>
              <a:buNone/>
            </a:pPr>
            <a:endParaRPr lang="en-US" sz="1450" dirty="0"/>
          </a:p>
        </p:txBody>
      </p:sp>
      <p:pic>
        <p:nvPicPr>
          <p:cNvPr id="13" name="Image 4" descr="preencoded.png"/>
          <p:cNvPicPr>
            <a:picLocks noChangeAspect="1"/>
          </p:cNvPicPr>
          <p:nvPr/>
        </p:nvPicPr>
        <p:blipFill>
          <a:blip r:embed="rId7"/>
          <a:stretch>
            <a:fillRect/>
          </a:stretch>
        </p:blipFill>
        <p:spPr>
          <a:xfrm>
            <a:off x="648057" y="6290429"/>
            <a:ext cx="925711" cy="1431250"/>
          </a:xfrm>
          <a:prstGeom prst="rect">
            <a:avLst/>
          </a:prstGeom>
        </p:spPr>
      </p:pic>
      <p:sp>
        <p:nvSpPr>
          <p:cNvPr id="14" name="Text 7"/>
          <p:cNvSpPr/>
          <p:nvPr/>
        </p:nvSpPr>
        <p:spPr>
          <a:xfrm>
            <a:off x="1851422" y="6475571"/>
            <a:ext cx="12130921" cy="653653"/>
          </a:xfrm>
          <a:prstGeom prst="rect">
            <a:avLst/>
          </a:prstGeom>
          <a:noFill/>
          <a:ln/>
        </p:spPr>
        <p:txBody>
          <a:bodyPr wrap="square" lIns="0" tIns="0" rIns="0" bIns="0" rtlCol="0" anchor="t"/>
          <a:lstStyle/>
          <a:p>
            <a:pPr marL="0" indent="0" algn="l">
              <a:lnSpc>
                <a:spcPts val="2550"/>
              </a:lnSpc>
              <a:buNone/>
            </a:pPr>
            <a:r>
              <a:rPr lang="en-US" sz="2050" dirty="0">
                <a:solidFill>
                  <a:srgbClr val="D6E5EF"/>
                </a:solidFill>
                <a:latin typeface="Lora" pitchFamily="34" charset="0"/>
                <a:ea typeface="Lora" pitchFamily="34" charset="-122"/>
                <a:cs typeface="Lora" pitchFamily="34" charset="-120"/>
              </a:rPr>
              <a:t>Achieves improved detection accuracy of up to 97%, outperforming traditional ML methods like Logistic Regression and Naive Bayes.</a:t>
            </a:r>
            <a:endParaRPr lang="en-US" sz="2050" dirty="0"/>
          </a:p>
        </p:txBody>
      </p:sp>
      <p:sp>
        <p:nvSpPr>
          <p:cNvPr id="15" name="Text 8"/>
          <p:cNvSpPr/>
          <p:nvPr/>
        </p:nvSpPr>
        <p:spPr>
          <a:xfrm>
            <a:off x="1851422" y="7240310"/>
            <a:ext cx="12130921" cy="296228"/>
          </a:xfrm>
          <a:prstGeom prst="rect">
            <a:avLst/>
          </a:prstGeom>
          <a:noFill/>
          <a:ln/>
        </p:spPr>
        <p:txBody>
          <a:bodyPr wrap="none" lIns="0" tIns="0" rIns="0" bIns="0" rtlCol="0" anchor="t"/>
          <a:lstStyle/>
          <a:p>
            <a:pPr marL="0" indent="0" algn="l">
              <a:lnSpc>
                <a:spcPts val="2300"/>
              </a:lnSpc>
              <a:buNone/>
            </a:pPr>
            <a:endParaRPr lang="en-US" sz="1450" dirty="0"/>
          </a:p>
        </p:txBody>
      </p:sp>
      <p:sp>
        <p:nvSpPr>
          <p:cNvPr id="16" name="Rectangle 15">
            <a:extLst>
              <a:ext uri="{FF2B5EF4-FFF2-40B4-BE49-F238E27FC236}">
                <a16:creationId xmlns:a16="http://schemas.microsoft.com/office/drawing/2014/main" id="{475D0C8E-8DE8-BCF6-89DF-1437744180D4}"/>
              </a:ext>
            </a:extLst>
          </p:cNvPr>
          <p:cNvSpPr/>
          <p:nvPr/>
        </p:nvSpPr>
        <p:spPr>
          <a:xfrm>
            <a:off x="11472505" y="7738946"/>
            <a:ext cx="3157895" cy="49065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PHISHING WEBSITE DETECTION</a:t>
            </a:r>
            <a:endParaRPr lang="en-IN"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42141"/>
          </a:xfrm>
          <a:prstGeom prst="rect">
            <a:avLst/>
          </a:prstGeom>
        </p:spPr>
      </p:pic>
      <p:sp>
        <p:nvSpPr>
          <p:cNvPr id="3" name="Text 0"/>
          <p:cNvSpPr/>
          <p:nvPr/>
        </p:nvSpPr>
        <p:spPr>
          <a:xfrm>
            <a:off x="795814" y="3468886"/>
            <a:ext cx="5350073" cy="668774"/>
          </a:xfrm>
          <a:prstGeom prst="rect">
            <a:avLst/>
          </a:prstGeom>
          <a:noFill/>
          <a:ln/>
        </p:spPr>
        <p:txBody>
          <a:bodyPr wrap="none" lIns="0" tIns="0" rIns="0" bIns="0" rtlCol="0" anchor="t"/>
          <a:lstStyle/>
          <a:p>
            <a:pPr marL="0" indent="0" algn="l">
              <a:lnSpc>
                <a:spcPts val="5250"/>
              </a:lnSpc>
              <a:buNone/>
            </a:pPr>
            <a:r>
              <a:rPr lang="en-US" sz="4200" dirty="0">
                <a:solidFill>
                  <a:srgbClr val="00B050"/>
                </a:solidFill>
                <a:latin typeface="Lora" pitchFamily="34" charset="0"/>
                <a:ea typeface="Lora" pitchFamily="34" charset="-122"/>
                <a:cs typeface="Lora" pitchFamily="34" charset="-120"/>
              </a:rPr>
              <a:t>PROJECT OBJECTIVES</a:t>
            </a:r>
            <a:endParaRPr lang="en-US" sz="4200" dirty="0">
              <a:solidFill>
                <a:srgbClr val="00B050"/>
              </a:solidFill>
            </a:endParaRPr>
          </a:p>
        </p:txBody>
      </p:sp>
      <p:sp>
        <p:nvSpPr>
          <p:cNvPr id="4" name="Shape 1"/>
          <p:cNvSpPr/>
          <p:nvPr/>
        </p:nvSpPr>
        <p:spPr>
          <a:xfrm>
            <a:off x="795814" y="5501759"/>
            <a:ext cx="3003947" cy="227290"/>
          </a:xfrm>
          <a:prstGeom prst="roundRect">
            <a:avLst>
              <a:gd name="adj" fmla="val 15006"/>
            </a:avLst>
          </a:prstGeom>
          <a:solidFill>
            <a:srgbClr val="444752"/>
          </a:solidFill>
          <a:ln/>
        </p:spPr>
      </p:sp>
      <p:sp>
        <p:nvSpPr>
          <p:cNvPr id="5" name="Text 2"/>
          <p:cNvSpPr/>
          <p:nvPr/>
        </p:nvSpPr>
        <p:spPr>
          <a:xfrm>
            <a:off x="795814" y="6070044"/>
            <a:ext cx="3003947" cy="668655"/>
          </a:xfrm>
          <a:prstGeom prst="rect">
            <a:avLst/>
          </a:prstGeom>
          <a:noFill/>
          <a:ln/>
        </p:spPr>
        <p:txBody>
          <a:bodyPr wrap="square" lIns="0" tIns="0" rIns="0" bIns="0" rtlCol="0" anchor="t"/>
          <a:lstStyle/>
          <a:p>
            <a:pPr marL="0" indent="0" algn="l">
              <a:lnSpc>
                <a:spcPts val="2600"/>
              </a:lnSpc>
              <a:buNone/>
            </a:pPr>
            <a:r>
              <a:rPr lang="en-US" sz="2100" dirty="0">
                <a:solidFill>
                  <a:srgbClr val="D6E5EF"/>
                </a:solidFill>
                <a:latin typeface="Lora" pitchFamily="34" charset="0"/>
                <a:ea typeface="Lora" pitchFamily="34" charset="-122"/>
                <a:cs typeface="Lora" pitchFamily="34" charset="-120"/>
              </a:rPr>
              <a:t>Analyze Website Features</a:t>
            </a:r>
            <a:endParaRPr lang="en-US" sz="2100" dirty="0"/>
          </a:p>
        </p:txBody>
      </p:sp>
      <p:sp>
        <p:nvSpPr>
          <p:cNvPr id="6" name="Text 3"/>
          <p:cNvSpPr/>
          <p:nvPr/>
        </p:nvSpPr>
        <p:spPr>
          <a:xfrm>
            <a:off x="795814" y="6875026"/>
            <a:ext cx="3003947" cy="727710"/>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Source Sans Pro" pitchFamily="34" charset="0"/>
                <a:ea typeface="Source Sans Pro" pitchFamily="34" charset="-122"/>
                <a:cs typeface="Source Sans Pro" pitchFamily="34" charset="-120"/>
              </a:rPr>
              <a:t>Identify key indicators of phishing sites.</a:t>
            </a:r>
            <a:endParaRPr lang="en-US" sz="1750" dirty="0"/>
          </a:p>
        </p:txBody>
      </p:sp>
      <p:sp>
        <p:nvSpPr>
          <p:cNvPr id="7" name="Shape 4"/>
          <p:cNvSpPr/>
          <p:nvPr/>
        </p:nvSpPr>
        <p:spPr>
          <a:xfrm>
            <a:off x="4140756" y="5160764"/>
            <a:ext cx="3003947" cy="227290"/>
          </a:xfrm>
          <a:prstGeom prst="roundRect">
            <a:avLst>
              <a:gd name="adj" fmla="val 15006"/>
            </a:avLst>
          </a:prstGeom>
          <a:solidFill>
            <a:srgbClr val="444752"/>
          </a:solidFill>
          <a:ln/>
        </p:spPr>
      </p:sp>
      <p:sp>
        <p:nvSpPr>
          <p:cNvPr id="8" name="Text 5"/>
          <p:cNvSpPr/>
          <p:nvPr/>
        </p:nvSpPr>
        <p:spPr>
          <a:xfrm>
            <a:off x="4140756" y="5729049"/>
            <a:ext cx="3003947" cy="668655"/>
          </a:xfrm>
          <a:prstGeom prst="rect">
            <a:avLst/>
          </a:prstGeom>
          <a:noFill/>
          <a:ln/>
        </p:spPr>
        <p:txBody>
          <a:bodyPr wrap="square" lIns="0" tIns="0" rIns="0" bIns="0" rtlCol="0" anchor="t"/>
          <a:lstStyle/>
          <a:p>
            <a:pPr marL="0" indent="0" algn="l">
              <a:lnSpc>
                <a:spcPts val="2600"/>
              </a:lnSpc>
              <a:buNone/>
            </a:pPr>
            <a:r>
              <a:rPr lang="en-US" sz="2100" dirty="0">
                <a:solidFill>
                  <a:srgbClr val="D6E5EF"/>
                </a:solidFill>
                <a:latin typeface="Lora" pitchFamily="34" charset="0"/>
                <a:ea typeface="Lora" pitchFamily="34" charset="-122"/>
                <a:cs typeface="Lora" pitchFamily="34" charset="-120"/>
              </a:rPr>
              <a:t>Develop Detection Model</a:t>
            </a:r>
            <a:endParaRPr lang="en-US" sz="2100" dirty="0"/>
          </a:p>
        </p:txBody>
      </p:sp>
      <p:sp>
        <p:nvSpPr>
          <p:cNvPr id="9" name="Text 6"/>
          <p:cNvSpPr/>
          <p:nvPr/>
        </p:nvSpPr>
        <p:spPr>
          <a:xfrm>
            <a:off x="4140756" y="6534031"/>
            <a:ext cx="3003947" cy="727710"/>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Source Sans Pro" pitchFamily="34" charset="0"/>
                <a:ea typeface="Source Sans Pro" pitchFamily="34" charset="-122"/>
                <a:cs typeface="Source Sans Pro" pitchFamily="34" charset="-120"/>
              </a:rPr>
              <a:t>Implement machine learning for classification.</a:t>
            </a:r>
            <a:endParaRPr lang="en-US" sz="1750" dirty="0"/>
          </a:p>
        </p:txBody>
      </p:sp>
      <p:sp>
        <p:nvSpPr>
          <p:cNvPr id="10" name="Shape 7"/>
          <p:cNvSpPr/>
          <p:nvPr/>
        </p:nvSpPr>
        <p:spPr>
          <a:xfrm>
            <a:off x="7485698" y="4819650"/>
            <a:ext cx="3003947" cy="227290"/>
          </a:xfrm>
          <a:prstGeom prst="roundRect">
            <a:avLst>
              <a:gd name="adj" fmla="val 15006"/>
            </a:avLst>
          </a:prstGeom>
          <a:solidFill>
            <a:srgbClr val="444752"/>
          </a:solidFill>
          <a:ln/>
        </p:spPr>
      </p:sp>
      <p:sp>
        <p:nvSpPr>
          <p:cNvPr id="11" name="Text 8"/>
          <p:cNvSpPr/>
          <p:nvPr/>
        </p:nvSpPr>
        <p:spPr>
          <a:xfrm>
            <a:off x="7485698" y="5387935"/>
            <a:ext cx="2674977" cy="334328"/>
          </a:xfrm>
          <a:prstGeom prst="rect">
            <a:avLst/>
          </a:prstGeom>
          <a:noFill/>
          <a:ln/>
        </p:spPr>
        <p:txBody>
          <a:bodyPr wrap="none" lIns="0" tIns="0" rIns="0" bIns="0" rtlCol="0" anchor="t"/>
          <a:lstStyle/>
          <a:p>
            <a:pPr marL="0" indent="0" algn="l">
              <a:lnSpc>
                <a:spcPts val="2600"/>
              </a:lnSpc>
              <a:buNone/>
            </a:pPr>
            <a:r>
              <a:rPr lang="en-US" sz="2100" dirty="0">
                <a:solidFill>
                  <a:srgbClr val="D6E5EF"/>
                </a:solidFill>
                <a:latin typeface="Lora" pitchFamily="34" charset="0"/>
                <a:ea typeface="Lora" pitchFamily="34" charset="-122"/>
                <a:cs typeface="Lora" pitchFamily="34" charset="-120"/>
              </a:rPr>
              <a:t>Validate Accuracy</a:t>
            </a:r>
            <a:endParaRPr lang="en-US" sz="2100" dirty="0"/>
          </a:p>
        </p:txBody>
      </p:sp>
      <p:sp>
        <p:nvSpPr>
          <p:cNvPr id="12" name="Text 9"/>
          <p:cNvSpPr/>
          <p:nvPr/>
        </p:nvSpPr>
        <p:spPr>
          <a:xfrm>
            <a:off x="7485698" y="5858589"/>
            <a:ext cx="3003947" cy="727710"/>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Source Sans Pro" pitchFamily="34" charset="0"/>
                <a:ea typeface="Source Sans Pro" pitchFamily="34" charset="-122"/>
                <a:cs typeface="Source Sans Pro" pitchFamily="34" charset="-120"/>
              </a:rPr>
              <a:t>Test model with diverse phishing datasets.</a:t>
            </a:r>
            <a:endParaRPr lang="en-US" sz="1750" dirty="0"/>
          </a:p>
        </p:txBody>
      </p:sp>
      <p:sp>
        <p:nvSpPr>
          <p:cNvPr id="13" name="Shape 10"/>
          <p:cNvSpPr/>
          <p:nvPr/>
        </p:nvSpPr>
        <p:spPr>
          <a:xfrm>
            <a:off x="10830639" y="4478655"/>
            <a:ext cx="3003947" cy="227290"/>
          </a:xfrm>
          <a:prstGeom prst="roundRect">
            <a:avLst>
              <a:gd name="adj" fmla="val 15006"/>
            </a:avLst>
          </a:prstGeom>
          <a:solidFill>
            <a:srgbClr val="444752"/>
          </a:solidFill>
          <a:ln/>
        </p:spPr>
      </p:sp>
      <p:sp>
        <p:nvSpPr>
          <p:cNvPr id="14" name="Text 11"/>
          <p:cNvSpPr/>
          <p:nvPr/>
        </p:nvSpPr>
        <p:spPr>
          <a:xfrm>
            <a:off x="10830639" y="5046940"/>
            <a:ext cx="2837021" cy="334328"/>
          </a:xfrm>
          <a:prstGeom prst="rect">
            <a:avLst/>
          </a:prstGeom>
          <a:noFill/>
          <a:ln/>
        </p:spPr>
        <p:txBody>
          <a:bodyPr wrap="none" lIns="0" tIns="0" rIns="0" bIns="0" rtlCol="0" anchor="t"/>
          <a:lstStyle/>
          <a:p>
            <a:pPr marL="0" indent="0" algn="l">
              <a:lnSpc>
                <a:spcPts val="2600"/>
              </a:lnSpc>
              <a:buNone/>
            </a:pPr>
            <a:r>
              <a:rPr lang="en-US" sz="2100" dirty="0">
                <a:solidFill>
                  <a:srgbClr val="D6E5EF"/>
                </a:solidFill>
                <a:latin typeface="Lora" pitchFamily="34" charset="0"/>
                <a:ea typeface="Lora" pitchFamily="34" charset="-122"/>
                <a:cs typeface="Lora" pitchFamily="34" charset="-120"/>
              </a:rPr>
              <a:t>Enhance User Security</a:t>
            </a:r>
            <a:endParaRPr lang="en-US" sz="2100" dirty="0"/>
          </a:p>
        </p:txBody>
      </p:sp>
      <p:sp>
        <p:nvSpPr>
          <p:cNvPr id="15" name="Text 12"/>
          <p:cNvSpPr/>
          <p:nvPr/>
        </p:nvSpPr>
        <p:spPr>
          <a:xfrm>
            <a:off x="10830639" y="5517594"/>
            <a:ext cx="3003947" cy="727710"/>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Source Sans Pro" pitchFamily="34" charset="0"/>
                <a:ea typeface="Source Sans Pro" pitchFamily="34" charset="-122"/>
                <a:cs typeface="Source Sans Pro" pitchFamily="34" charset="-120"/>
              </a:rPr>
              <a:t>Provide reliable alerts to prevent data theft.</a:t>
            </a:r>
            <a:endParaRPr lang="en-US" sz="1750" dirty="0"/>
          </a:p>
        </p:txBody>
      </p:sp>
      <p:sp>
        <p:nvSpPr>
          <p:cNvPr id="16" name="Rectangle 15">
            <a:extLst>
              <a:ext uri="{FF2B5EF4-FFF2-40B4-BE49-F238E27FC236}">
                <a16:creationId xmlns:a16="http://schemas.microsoft.com/office/drawing/2014/main" id="{4FECC101-58E1-F2ED-071A-7EEE69166AF7}"/>
              </a:ext>
            </a:extLst>
          </p:cNvPr>
          <p:cNvSpPr/>
          <p:nvPr/>
        </p:nvSpPr>
        <p:spPr>
          <a:xfrm>
            <a:off x="11472505" y="7738946"/>
            <a:ext cx="3157895" cy="49065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PHISHING WEBSITE DETECTION</a:t>
            </a:r>
            <a:endParaRPr lang="en-IN"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593580" y="3257550"/>
            <a:ext cx="4587240" cy="1714500"/>
          </a:xfrm>
          <a:prstGeom prst="rect">
            <a:avLst/>
          </a:prstGeom>
        </p:spPr>
      </p:pic>
      <p:sp>
        <p:nvSpPr>
          <p:cNvPr id="4" name="Text 0"/>
          <p:cNvSpPr/>
          <p:nvPr/>
        </p:nvSpPr>
        <p:spPr>
          <a:xfrm>
            <a:off x="837724" y="1926788"/>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00B050"/>
                </a:solidFill>
                <a:latin typeface="Lora" pitchFamily="34" charset="0"/>
                <a:ea typeface="Lora" pitchFamily="34" charset="-122"/>
                <a:cs typeface="Lora" pitchFamily="34" charset="-120"/>
              </a:rPr>
              <a:t>METHODOLOGY</a:t>
            </a:r>
            <a:endParaRPr lang="en-US" sz="4400" dirty="0">
              <a:solidFill>
                <a:srgbClr val="00B050"/>
              </a:solidFill>
            </a:endParaRPr>
          </a:p>
        </p:txBody>
      </p:sp>
      <p:sp>
        <p:nvSpPr>
          <p:cNvPr id="5" name="Text 1"/>
          <p:cNvSpPr/>
          <p:nvPr/>
        </p:nvSpPr>
        <p:spPr>
          <a:xfrm>
            <a:off x="837724" y="3229094"/>
            <a:ext cx="1660150" cy="703898"/>
          </a:xfrm>
          <a:prstGeom prst="rect">
            <a:avLst/>
          </a:prstGeom>
          <a:noFill/>
          <a:ln/>
        </p:spPr>
        <p:txBody>
          <a:bodyPr wrap="square" lIns="0" tIns="0" rIns="0" bIns="0" rtlCol="0" anchor="t"/>
          <a:lstStyle/>
          <a:p>
            <a:pPr marL="0" indent="0" algn="l">
              <a:lnSpc>
                <a:spcPts val="2750"/>
              </a:lnSpc>
              <a:buNone/>
            </a:pPr>
            <a:r>
              <a:rPr lang="en-US" sz="2200" dirty="0">
                <a:solidFill>
                  <a:srgbClr val="F98AC7"/>
                </a:solidFill>
                <a:latin typeface="Lora" pitchFamily="34" charset="0"/>
                <a:ea typeface="Lora" pitchFamily="34" charset="-122"/>
                <a:cs typeface="Lora" pitchFamily="34" charset="-120"/>
              </a:rPr>
              <a:t>Data Collection</a:t>
            </a:r>
            <a:endParaRPr lang="en-US" sz="2200" dirty="0"/>
          </a:p>
        </p:txBody>
      </p:sp>
      <p:sp>
        <p:nvSpPr>
          <p:cNvPr id="6" name="Text 2"/>
          <p:cNvSpPr/>
          <p:nvPr/>
        </p:nvSpPr>
        <p:spPr>
          <a:xfrm>
            <a:off x="837724" y="4172307"/>
            <a:ext cx="1429226" cy="1915120"/>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Gather URLs and website content from trusted sources.</a:t>
            </a:r>
            <a:endParaRPr lang="en-US" sz="1850" dirty="0"/>
          </a:p>
        </p:txBody>
      </p:sp>
      <p:sp>
        <p:nvSpPr>
          <p:cNvPr id="7" name="Text 3"/>
          <p:cNvSpPr/>
          <p:nvPr/>
        </p:nvSpPr>
        <p:spPr>
          <a:xfrm>
            <a:off x="2858453" y="3229094"/>
            <a:ext cx="1429226" cy="703898"/>
          </a:xfrm>
          <a:prstGeom prst="rect">
            <a:avLst/>
          </a:prstGeom>
          <a:noFill/>
          <a:ln/>
        </p:spPr>
        <p:txBody>
          <a:bodyPr wrap="square" lIns="0" tIns="0" rIns="0" bIns="0" rtlCol="0" anchor="t"/>
          <a:lstStyle/>
          <a:p>
            <a:pPr marL="0" indent="0" algn="l">
              <a:lnSpc>
                <a:spcPts val="2750"/>
              </a:lnSpc>
              <a:buNone/>
            </a:pPr>
            <a:r>
              <a:rPr lang="en-US" sz="2200" dirty="0">
                <a:solidFill>
                  <a:srgbClr val="F98AC7"/>
                </a:solidFill>
                <a:latin typeface="Lora" pitchFamily="34" charset="0"/>
                <a:ea typeface="Lora" pitchFamily="34" charset="-122"/>
                <a:cs typeface="Lora" pitchFamily="34" charset="-120"/>
              </a:rPr>
              <a:t>Feature Extraction</a:t>
            </a:r>
            <a:endParaRPr lang="en-US" sz="2200" dirty="0"/>
          </a:p>
        </p:txBody>
      </p:sp>
      <p:sp>
        <p:nvSpPr>
          <p:cNvPr id="8" name="Text 4"/>
          <p:cNvSpPr/>
          <p:nvPr/>
        </p:nvSpPr>
        <p:spPr>
          <a:xfrm>
            <a:off x="2858453" y="4172307"/>
            <a:ext cx="1429226" cy="1915120"/>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Analyze URL length, SSL usage, and HTML content.</a:t>
            </a:r>
            <a:endParaRPr lang="en-US" sz="1850" dirty="0"/>
          </a:p>
        </p:txBody>
      </p:sp>
      <p:sp>
        <p:nvSpPr>
          <p:cNvPr id="9" name="Text 5"/>
          <p:cNvSpPr/>
          <p:nvPr/>
        </p:nvSpPr>
        <p:spPr>
          <a:xfrm>
            <a:off x="4879181" y="3229094"/>
            <a:ext cx="1429226" cy="703898"/>
          </a:xfrm>
          <a:prstGeom prst="rect">
            <a:avLst/>
          </a:prstGeom>
          <a:noFill/>
          <a:ln/>
        </p:spPr>
        <p:txBody>
          <a:bodyPr wrap="square" lIns="0" tIns="0" rIns="0" bIns="0" rtlCol="0" anchor="t"/>
          <a:lstStyle/>
          <a:p>
            <a:pPr marL="0" indent="0" algn="l">
              <a:lnSpc>
                <a:spcPts val="2750"/>
              </a:lnSpc>
              <a:buNone/>
            </a:pPr>
            <a:r>
              <a:rPr lang="en-US" sz="2200" dirty="0">
                <a:solidFill>
                  <a:srgbClr val="F98AC7"/>
                </a:solidFill>
                <a:latin typeface="Lora" pitchFamily="34" charset="0"/>
                <a:ea typeface="Lora" pitchFamily="34" charset="-122"/>
                <a:cs typeface="Lora" pitchFamily="34" charset="-120"/>
              </a:rPr>
              <a:t>Model Training</a:t>
            </a:r>
            <a:endParaRPr lang="en-US" sz="2200" dirty="0"/>
          </a:p>
        </p:txBody>
      </p:sp>
      <p:sp>
        <p:nvSpPr>
          <p:cNvPr id="10" name="Text 6"/>
          <p:cNvSpPr/>
          <p:nvPr/>
        </p:nvSpPr>
        <p:spPr>
          <a:xfrm>
            <a:off x="4879181" y="4172307"/>
            <a:ext cx="1429226" cy="1915120"/>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Use algorithms like SVM, random forest for detection.</a:t>
            </a:r>
            <a:endParaRPr lang="en-US" sz="1850" dirty="0"/>
          </a:p>
        </p:txBody>
      </p:sp>
      <p:sp>
        <p:nvSpPr>
          <p:cNvPr id="11" name="Text 7"/>
          <p:cNvSpPr/>
          <p:nvPr/>
        </p:nvSpPr>
        <p:spPr>
          <a:xfrm>
            <a:off x="6899910" y="3229094"/>
            <a:ext cx="1429226" cy="703898"/>
          </a:xfrm>
          <a:prstGeom prst="rect">
            <a:avLst/>
          </a:prstGeom>
          <a:noFill/>
          <a:ln/>
        </p:spPr>
        <p:txBody>
          <a:bodyPr wrap="square" lIns="0" tIns="0" rIns="0" bIns="0" rtlCol="0" anchor="t"/>
          <a:lstStyle/>
          <a:p>
            <a:pPr marL="0" indent="0" algn="l">
              <a:lnSpc>
                <a:spcPts val="2750"/>
              </a:lnSpc>
              <a:buNone/>
            </a:pPr>
            <a:r>
              <a:rPr lang="en-US" sz="2200" dirty="0">
                <a:solidFill>
                  <a:srgbClr val="F98AC7"/>
                </a:solidFill>
                <a:latin typeface="Lora" pitchFamily="34" charset="0"/>
                <a:ea typeface="Lora" pitchFamily="34" charset="-122"/>
                <a:cs typeface="Lora" pitchFamily="34" charset="-120"/>
              </a:rPr>
              <a:t>Testing &amp; Validation</a:t>
            </a:r>
            <a:endParaRPr lang="en-US" sz="2200" dirty="0"/>
          </a:p>
        </p:txBody>
      </p:sp>
      <p:sp>
        <p:nvSpPr>
          <p:cNvPr id="12" name="Text 8"/>
          <p:cNvSpPr/>
          <p:nvPr/>
        </p:nvSpPr>
        <p:spPr>
          <a:xfrm>
            <a:off x="6899910" y="4172307"/>
            <a:ext cx="1429226" cy="1915120"/>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Evaluate model performance on unseen data.</a:t>
            </a:r>
            <a:endParaRPr lang="en-US" sz="18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15200" y="0"/>
            <a:ext cx="7315200" cy="8229600"/>
          </a:xfrm>
          <a:prstGeom prst="rect">
            <a:avLst/>
          </a:prstGeom>
        </p:spPr>
      </p:pic>
      <p:sp>
        <p:nvSpPr>
          <p:cNvPr id="3" name="Text 0"/>
          <p:cNvSpPr/>
          <p:nvPr/>
        </p:nvSpPr>
        <p:spPr>
          <a:xfrm>
            <a:off x="837724" y="1073944"/>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00B050"/>
                </a:solidFill>
                <a:latin typeface="Lora" pitchFamily="34" charset="0"/>
                <a:ea typeface="Lora" pitchFamily="34" charset="-122"/>
                <a:cs typeface="Lora" pitchFamily="34" charset="-120"/>
              </a:rPr>
              <a:t>METHODOLOGY</a:t>
            </a:r>
            <a:r>
              <a:rPr lang="en-US" sz="4400" dirty="0">
                <a:solidFill>
                  <a:srgbClr val="F98AC7"/>
                </a:solidFill>
                <a:latin typeface="Lora" pitchFamily="34" charset="0"/>
                <a:ea typeface="Lora" pitchFamily="34" charset="-122"/>
                <a:cs typeface="Lora" pitchFamily="34" charset="-120"/>
              </a:rPr>
              <a:t> </a:t>
            </a:r>
            <a:endParaRPr lang="en-US" sz="4400" dirty="0"/>
          </a:p>
        </p:txBody>
      </p:sp>
      <p:sp>
        <p:nvSpPr>
          <p:cNvPr id="4" name="Text 1"/>
          <p:cNvSpPr/>
          <p:nvPr/>
        </p:nvSpPr>
        <p:spPr>
          <a:xfrm>
            <a:off x="837724" y="2136934"/>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98AC7"/>
                </a:solidFill>
                <a:latin typeface="Lora" pitchFamily="34" charset="0"/>
                <a:ea typeface="Lora" pitchFamily="34" charset="-122"/>
                <a:cs typeface="Lora" pitchFamily="34" charset="-120"/>
              </a:rPr>
              <a:t>Data collection </a:t>
            </a:r>
            <a:endParaRPr lang="en-US" sz="2200" dirty="0"/>
          </a:p>
        </p:txBody>
      </p:sp>
      <p:sp>
        <p:nvSpPr>
          <p:cNvPr id="5" name="Text 2"/>
          <p:cNvSpPr/>
          <p:nvPr/>
        </p:nvSpPr>
        <p:spPr>
          <a:xfrm>
            <a:off x="837724" y="2847856"/>
            <a:ext cx="5639753" cy="4307681"/>
          </a:xfrm>
          <a:prstGeom prst="rect">
            <a:avLst/>
          </a:prstGeom>
          <a:noFill/>
          <a:ln/>
        </p:spPr>
        <p:txBody>
          <a:bodyPr wrap="square" lIns="0" tIns="0" rIns="0" bIns="0" rtlCol="0" anchor="t"/>
          <a:lstStyle/>
          <a:p>
            <a:pPr marL="0" indent="0" algn="l">
              <a:lnSpc>
                <a:spcPts val="3750"/>
              </a:lnSpc>
              <a:buNone/>
            </a:pPr>
            <a:r>
              <a:rPr lang="en-US" sz="2350" dirty="0">
                <a:solidFill>
                  <a:srgbClr val="D6E5EF"/>
                </a:solidFill>
                <a:latin typeface="Source Sans Pro" pitchFamily="34" charset="0"/>
                <a:ea typeface="Source Sans Pro" pitchFamily="34" charset="-122"/>
                <a:cs typeface="Source Sans Pro" pitchFamily="34" charset="-120"/>
              </a:rPr>
              <a:t>The dataset for this project was compiled from trusted sources like PhishTank and Kaggle, containing URLs labeled as either phishing or legitimate. These URLs include various characteristics useful for analysis, such as structure, length, and use of secure protocols. This labeled data forms the foundation for training and evaluating the machine learning model.</a:t>
            </a:r>
            <a:endParaRPr lang="en-US" sz="23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035010"/>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00B050"/>
                </a:solidFill>
                <a:latin typeface="Lora" pitchFamily="34" charset="0"/>
                <a:ea typeface="Lora" pitchFamily="34" charset="-122"/>
                <a:cs typeface="Lora" pitchFamily="34" charset="-120"/>
              </a:rPr>
              <a:t>METHODOLOGY</a:t>
            </a:r>
            <a:endParaRPr lang="en-US" sz="4400" dirty="0">
              <a:solidFill>
                <a:srgbClr val="00B050"/>
              </a:solidFill>
            </a:endParaRPr>
          </a:p>
        </p:txBody>
      </p:sp>
      <p:sp>
        <p:nvSpPr>
          <p:cNvPr id="4" name="Text 1"/>
          <p:cNvSpPr/>
          <p:nvPr/>
        </p:nvSpPr>
        <p:spPr>
          <a:xfrm>
            <a:off x="6324124" y="2098000"/>
            <a:ext cx="3379470" cy="422315"/>
          </a:xfrm>
          <a:prstGeom prst="rect">
            <a:avLst/>
          </a:prstGeom>
          <a:noFill/>
          <a:ln/>
        </p:spPr>
        <p:txBody>
          <a:bodyPr wrap="none" lIns="0" tIns="0" rIns="0" bIns="0" rtlCol="0" anchor="t"/>
          <a:lstStyle/>
          <a:p>
            <a:pPr marL="0" indent="0" algn="l">
              <a:lnSpc>
                <a:spcPts val="3300"/>
              </a:lnSpc>
              <a:buNone/>
            </a:pPr>
            <a:r>
              <a:rPr lang="en-US" sz="2650" dirty="0">
                <a:solidFill>
                  <a:srgbClr val="F98AC7"/>
                </a:solidFill>
                <a:latin typeface="Lora" pitchFamily="34" charset="0"/>
                <a:ea typeface="Lora" pitchFamily="34" charset="-122"/>
                <a:cs typeface="Lora" pitchFamily="34" charset="-120"/>
              </a:rPr>
              <a:t>Feature extraction  </a:t>
            </a:r>
            <a:endParaRPr lang="en-US" sz="2650" dirty="0"/>
          </a:p>
        </p:txBody>
      </p:sp>
      <p:sp>
        <p:nvSpPr>
          <p:cNvPr id="5" name="Text 2"/>
          <p:cNvSpPr/>
          <p:nvPr/>
        </p:nvSpPr>
        <p:spPr>
          <a:xfrm>
            <a:off x="6324124" y="2879288"/>
            <a:ext cx="7468553" cy="4315301"/>
          </a:xfrm>
          <a:prstGeom prst="rect">
            <a:avLst/>
          </a:prstGeom>
          <a:noFill/>
          <a:ln/>
        </p:spPr>
        <p:txBody>
          <a:bodyPr wrap="square" lIns="0" tIns="0" rIns="0" bIns="0" rtlCol="0" anchor="t"/>
          <a:lstStyle/>
          <a:p>
            <a:pPr marL="0" indent="0" algn="l">
              <a:lnSpc>
                <a:spcPts val="3750"/>
              </a:lnSpc>
              <a:buNone/>
            </a:pPr>
            <a:r>
              <a:rPr lang="en-US" sz="2350" dirty="0">
                <a:solidFill>
                  <a:srgbClr val="D6E5EF"/>
                </a:solidFill>
                <a:latin typeface="Source Sans Pro" pitchFamily="34" charset="0"/>
                <a:ea typeface="Source Sans Pro" pitchFamily="34" charset="-122"/>
                <a:cs typeface="Source Sans Pro" pitchFamily="34" charset="-120"/>
              </a:rPr>
              <a:t>Feature extraction involves converting URLs into measurable attributes that help distinguish phishing sites from legitimate ones. In this project, key features such as URL length, presence of special characters, use of HTTPS, number of subdomains, and use of IP addresses were extracted. These features, selected based on common phishing patterns, were processed using a custom script to prepare the data for machine learning model training and prediction.</a:t>
            </a:r>
            <a:endParaRPr lang="en-US" sz="2350" dirty="0"/>
          </a:p>
        </p:txBody>
      </p:sp>
      <p:sp>
        <p:nvSpPr>
          <p:cNvPr id="6" name="Rectangle 5">
            <a:extLst>
              <a:ext uri="{FF2B5EF4-FFF2-40B4-BE49-F238E27FC236}">
                <a16:creationId xmlns:a16="http://schemas.microsoft.com/office/drawing/2014/main" id="{618AD15F-2C4B-8F9B-427F-B9D54C09759D}"/>
              </a:ext>
            </a:extLst>
          </p:cNvPr>
          <p:cNvSpPr/>
          <p:nvPr/>
        </p:nvSpPr>
        <p:spPr>
          <a:xfrm>
            <a:off x="11472505" y="7738946"/>
            <a:ext cx="3157895" cy="49065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PHISHING WEBSITE DETECTION</a:t>
            </a:r>
            <a:endParaRPr lang="en-IN"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15200" y="0"/>
            <a:ext cx="7315200" cy="8229600"/>
          </a:xfrm>
          <a:prstGeom prst="rect">
            <a:avLst/>
          </a:prstGeom>
        </p:spPr>
      </p:pic>
      <p:sp>
        <p:nvSpPr>
          <p:cNvPr id="3" name="Text 0"/>
          <p:cNvSpPr/>
          <p:nvPr/>
        </p:nvSpPr>
        <p:spPr>
          <a:xfrm>
            <a:off x="837724" y="834628"/>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00B050"/>
                </a:solidFill>
                <a:latin typeface="Lora" pitchFamily="34" charset="0"/>
                <a:ea typeface="Lora" pitchFamily="34" charset="-122"/>
                <a:cs typeface="Lora" pitchFamily="34" charset="-120"/>
              </a:rPr>
              <a:t>METHODOLOGY</a:t>
            </a:r>
            <a:r>
              <a:rPr lang="en-US" sz="4400" dirty="0">
                <a:solidFill>
                  <a:srgbClr val="F98AC7"/>
                </a:solidFill>
                <a:latin typeface="Lora" pitchFamily="34" charset="0"/>
                <a:ea typeface="Lora" pitchFamily="34" charset="-122"/>
                <a:cs typeface="Lora" pitchFamily="34" charset="-120"/>
              </a:rPr>
              <a:t> </a:t>
            </a:r>
            <a:endParaRPr lang="en-US" sz="4400" dirty="0"/>
          </a:p>
        </p:txBody>
      </p:sp>
      <p:sp>
        <p:nvSpPr>
          <p:cNvPr id="4" name="Text 1"/>
          <p:cNvSpPr/>
          <p:nvPr/>
        </p:nvSpPr>
        <p:spPr>
          <a:xfrm>
            <a:off x="837724" y="1897618"/>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98AC7"/>
                </a:solidFill>
                <a:latin typeface="Lora" pitchFamily="34" charset="0"/>
                <a:ea typeface="Lora" pitchFamily="34" charset="-122"/>
                <a:cs typeface="Lora" pitchFamily="34" charset="-120"/>
              </a:rPr>
              <a:t>Model training </a:t>
            </a:r>
            <a:endParaRPr lang="en-US" sz="2200" dirty="0"/>
          </a:p>
        </p:txBody>
      </p:sp>
      <p:sp>
        <p:nvSpPr>
          <p:cNvPr id="5" name="Text 2"/>
          <p:cNvSpPr/>
          <p:nvPr/>
        </p:nvSpPr>
        <p:spPr>
          <a:xfrm>
            <a:off x="837724" y="2608540"/>
            <a:ext cx="5639753" cy="4786313"/>
          </a:xfrm>
          <a:prstGeom prst="rect">
            <a:avLst/>
          </a:prstGeom>
          <a:noFill/>
          <a:ln/>
        </p:spPr>
        <p:txBody>
          <a:bodyPr wrap="square" lIns="0" tIns="0" rIns="0" bIns="0" rtlCol="0" anchor="t"/>
          <a:lstStyle/>
          <a:p>
            <a:pPr marL="0" indent="0" algn="l">
              <a:lnSpc>
                <a:spcPts val="3750"/>
              </a:lnSpc>
              <a:buNone/>
            </a:pPr>
            <a:r>
              <a:rPr lang="en-US" sz="2350" dirty="0">
                <a:solidFill>
                  <a:srgbClr val="D6E5EF"/>
                </a:solidFill>
                <a:latin typeface="Source Sans Pro" pitchFamily="34" charset="0"/>
                <a:ea typeface="Source Sans Pro" pitchFamily="34" charset="-122"/>
                <a:cs typeface="Source Sans Pro" pitchFamily="34" charset="-120"/>
              </a:rPr>
              <a:t>The extracted features were used to train a machine learning model capable of classifying URLs as phishing or legitimate. Algorithms like Random Forest were employed due to their high accuracy and robustness in handling complex patterns. The model was trained on a portion of the dataset and validated using the rest to ensure reliable performance and generalization to unseen data.</a:t>
            </a:r>
            <a:endParaRPr lang="en-US" sz="23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517452"/>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00B050"/>
                </a:solidFill>
                <a:latin typeface="Lora" pitchFamily="34" charset="0"/>
                <a:ea typeface="Lora" pitchFamily="34" charset="-122"/>
                <a:cs typeface="Lora" pitchFamily="34" charset="-120"/>
              </a:rPr>
              <a:t>METHODOLOGY</a:t>
            </a:r>
            <a:r>
              <a:rPr lang="en-US" sz="4400" dirty="0">
                <a:solidFill>
                  <a:srgbClr val="F98AC7"/>
                </a:solidFill>
                <a:latin typeface="Lora" pitchFamily="34" charset="0"/>
                <a:ea typeface="Lora" pitchFamily="34" charset="-122"/>
                <a:cs typeface="Lora" pitchFamily="34" charset="-120"/>
              </a:rPr>
              <a:t> </a:t>
            </a:r>
            <a:endParaRPr lang="en-US" sz="4400" dirty="0"/>
          </a:p>
        </p:txBody>
      </p:sp>
      <p:sp>
        <p:nvSpPr>
          <p:cNvPr id="4" name="Text 1"/>
          <p:cNvSpPr/>
          <p:nvPr/>
        </p:nvSpPr>
        <p:spPr>
          <a:xfrm>
            <a:off x="6324124" y="2580442"/>
            <a:ext cx="3467219" cy="422315"/>
          </a:xfrm>
          <a:prstGeom prst="rect">
            <a:avLst/>
          </a:prstGeom>
          <a:noFill/>
          <a:ln/>
        </p:spPr>
        <p:txBody>
          <a:bodyPr wrap="none" lIns="0" tIns="0" rIns="0" bIns="0" rtlCol="0" anchor="t"/>
          <a:lstStyle/>
          <a:p>
            <a:pPr marL="0" indent="0" algn="l">
              <a:lnSpc>
                <a:spcPts val="3300"/>
              </a:lnSpc>
              <a:buNone/>
            </a:pPr>
            <a:r>
              <a:rPr lang="en-US" sz="2650" dirty="0">
                <a:solidFill>
                  <a:srgbClr val="F98AC7"/>
                </a:solidFill>
                <a:latin typeface="Lora" pitchFamily="34" charset="0"/>
                <a:ea typeface="Lora" pitchFamily="34" charset="-122"/>
                <a:cs typeface="Lora" pitchFamily="34" charset="-120"/>
              </a:rPr>
              <a:t>Testing and Validation </a:t>
            </a:r>
            <a:endParaRPr lang="en-US" sz="2650" dirty="0"/>
          </a:p>
        </p:txBody>
      </p:sp>
      <p:sp>
        <p:nvSpPr>
          <p:cNvPr id="5" name="Text 2"/>
          <p:cNvSpPr/>
          <p:nvPr/>
        </p:nvSpPr>
        <p:spPr>
          <a:xfrm>
            <a:off x="6324124" y="3361730"/>
            <a:ext cx="7468553" cy="3350419"/>
          </a:xfrm>
          <a:prstGeom prst="rect">
            <a:avLst/>
          </a:prstGeom>
          <a:noFill/>
          <a:ln/>
        </p:spPr>
        <p:txBody>
          <a:bodyPr wrap="square" lIns="0" tIns="0" rIns="0" bIns="0" rtlCol="0" anchor="t"/>
          <a:lstStyle/>
          <a:p>
            <a:pPr marL="0" indent="0" algn="l">
              <a:lnSpc>
                <a:spcPts val="3750"/>
              </a:lnSpc>
              <a:buNone/>
            </a:pPr>
            <a:r>
              <a:rPr lang="en-US" sz="2350" dirty="0">
                <a:solidFill>
                  <a:srgbClr val="D6E5EF"/>
                </a:solidFill>
                <a:latin typeface="Source Sans Pro" pitchFamily="34" charset="0"/>
                <a:ea typeface="Source Sans Pro" pitchFamily="34" charset="-122"/>
                <a:cs typeface="Source Sans Pro" pitchFamily="34" charset="-120"/>
              </a:rPr>
              <a:t>After training, the model was tested using a separate portion of the dataset to evaluate its performance. Key metrics such as accuracy, precision, recall, and F1-score were used to validate the model's effectiveness in detecting phishing websites. This step ensured that the model not only performed well on training data but also generalized effectively to new, unseen URLs.</a:t>
            </a:r>
            <a:endParaRPr lang="en-US" sz="2350" dirty="0"/>
          </a:p>
        </p:txBody>
      </p:sp>
      <p:sp>
        <p:nvSpPr>
          <p:cNvPr id="6" name="Rectangle 5">
            <a:extLst>
              <a:ext uri="{FF2B5EF4-FFF2-40B4-BE49-F238E27FC236}">
                <a16:creationId xmlns:a16="http://schemas.microsoft.com/office/drawing/2014/main" id="{51C272FA-A5D1-CC21-092A-5DDD6DE13827}"/>
              </a:ext>
            </a:extLst>
          </p:cNvPr>
          <p:cNvSpPr/>
          <p:nvPr/>
        </p:nvSpPr>
        <p:spPr>
          <a:xfrm>
            <a:off x="11472505" y="7738946"/>
            <a:ext cx="3157895" cy="49065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PHISHING WEBSITE DETECTION</a:t>
            </a:r>
            <a:endParaRPr lang="en-IN"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672298"/>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00B050"/>
                </a:solidFill>
                <a:latin typeface="Lora" pitchFamily="34" charset="0"/>
                <a:ea typeface="Lora" pitchFamily="34" charset="-122"/>
                <a:cs typeface="Lora" pitchFamily="34" charset="-120"/>
              </a:rPr>
              <a:t>ABSTRACT</a:t>
            </a:r>
            <a:endParaRPr lang="en-US" sz="4400" dirty="0">
              <a:solidFill>
                <a:srgbClr val="00B050"/>
              </a:solidFill>
            </a:endParaRPr>
          </a:p>
        </p:txBody>
      </p:sp>
      <p:sp>
        <p:nvSpPr>
          <p:cNvPr id="4" name="Shape 1"/>
          <p:cNvSpPr/>
          <p:nvPr/>
        </p:nvSpPr>
        <p:spPr>
          <a:xfrm>
            <a:off x="751456" y="1854671"/>
            <a:ext cx="538520" cy="538520"/>
          </a:xfrm>
          <a:prstGeom prst="roundRect">
            <a:avLst>
              <a:gd name="adj" fmla="val 6668"/>
            </a:avLst>
          </a:prstGeom>
          <a:solidFill>
            <a:srgbClr val="444752"/>
          </a:solidFill>
          <a:ln/>
        </p:spPr>
      </p:sp>
      <p:pic>
        <p:nvPicPr>
          <p:cNvPr id="5" name="Image 1" descr="preencoded.png"/>
          <p:cNvPicPr>
            <a:picLocks noChangeAspect="1"/>
          </p:cNvPicPr>
          <p:nvPr/>
        </p:nvPicPr>
        <p:blipFill>
          <a:blip r:embed="rId4"/>
          <a:stretch>
            <a:fillRect/>
          </a:stretch>
        </p:blipFill>
        <p:spPr>
          <a:xfrm>
            <a:off x="851706" y="1912655"/>
            <a:ext cx="337899" cy="422434"/>
          </a:xfrm>
          <a:prstGeom prst="rect">
            <a:avLst/>
          </a:prstGeom>
        </p:spPr>
      </p:pic>
      <p:sp>
        <p:nvSpPr>
          <p:cNvPr id="6" name="Text 2"/>
          <p:cNvSpPr/>
          <p:nvPr/>
        </p:nvSpPr>
        <p:spPr>
          <a:xfrm>
            <a:off x="1390226" y="1963494"/>
            <a:ext cx="2806898"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Phishing Threat</a:t>
            </a:r>
            <a:endParaRPr lang="en-US" sz="2200" dirty="0"/>
          </a:p>
        </p:txBody>
      </p:sp>
      <p:sp>
        <p:nvSpPr>
          <p:cNvPr id="7" name="Text 3"/>
          <p:cNvSpPr/>
          <p:nvPr/>
        </p:nvSpPr>
        <p:spPr>
          <a:xfrm>
            <a:off x="1390226" y="2519598"/>
            <a:ext cx="2806898" cy="766048"/>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Phishing is a deceptive cyberattack that tricks users into reveal sensitive information like passwords , credit card numbers , or personal data  </a:t>
            </a:r>
            <a:endParaRPr lang="en-US" sz="1850" dirty="0"/>
          </a:p>
        </p:txBody>
      </p:sp>
      <p:sp>
        <p:nvSpPr>
          <p:cNvPr id="8" name="Shape 4"/>
          <p:cNvSpPr/>
          <p:nvPr/>
        </p:nvSpPr>
        <p:spPr>
          <a:xfrm>
            <a:off x="4343904" y="1870208"/>
            <a:ext cx="538520" cy="538520"/>
          </a:xfrm>
          <a:prstGeom prst="roundRect">
            <a:avLst>
              <a:gd name="adj" fmla="val 6668"/>
            </a:avLst>
          </a:prstGeom>
          <a:solidFill>
            <a:srgbClr val="444752"/>
          </a:solidFill>
          <a:ln/>
        </p:spPr>
        <p:txBody>
          <a:bodyPr/>
          <a:lstStyle/>
          <a:p>
            <a:endParaRPr lang="en-IN" dirty="0"/>
          </a:p>
        </p:txBody>
      </p:sp>
      <p:pic>
        <p:nvPicPr>
          <p:cNvPr id="9" name="Image 2" descr="preencoded.png"/>
          <p:cNvPicPr>
            <a:picLocks noChangeAspect="1"/>
          </p:cNvPicPr>
          <p:nvPr/>
        </p:nvPicPr>
        <p:blipFill>
          <a:blip r:embed="rId5"/>
          <a:stretch>
            <a:fillRect/>
          </a:stretch>
        </p:blipFill>
        <p:spPr>
          <a:xfrm>
            <a:off x="4444215" y="1928251"/>
            <a:ext cx="337899" cy="422434"/>
          </a:xfrm>
          <a:prstGeom prst="rect">
            <a:avLst/>
          </a:prstGeom>
        </p:spPr>
      </p:pic>
      <p:sp>
        <p:nvSpPr>
          <p:cNvPr id="10" name="Text 5"/>
          <p:cNvSpPr/>
          <p:nvPr/>
        </p:nvSpPr>
        <p:spPr>
          <a:xfrm>
            <a:off x="5267113" y="1983140"/>
            <a:ext cx="2806898"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Detection Approach</a:t>
            </a:r>
            <a:endParaRPr lang="en-US" sz="2200" dirty="0"/>
          </a:p>
        </p:txBody>
      </p:sp>
      <p:sp>
        <p:nvSpPr>
          <p:cNvPr id="11" name="Text 6"/>
          <p:cNvSpPr/>
          <p:nvPr/>
        </p:nvSpPr>
        <p:spPr>
          <a:xfrm>
            <a:off x="5384423" y="2408728"/>
            <a:ext cx="2806898" cy="766048"/>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Leverages machine learning algorithms and detailed </a:t>
            </a:r>
            <a:r>
              <a:rPr lang="en-US" sz="1850" dirty="0" err="1">
                <a:solidFill>
                  <a:srgbClr val="D6E5EF"/>
                </a:solidFill>
                <a:latin typeface="Source Sans Pro" pitchFamily="34" charset="0"/>
                <a:ea typeface="Source Sans Pro" pitchFamily="34" charset="-122"/>
                <a:cs typeface="Source Sans Pro" pitchFamily="34" charset="-120"/>
              </a:rPr>
              <a:t>url</a:t>
            </a:r>
            <a:r>
              <a:rPr lang="en-US" sz="1850" dirty="0">
                <a:solidFill>
                  <a:srgbClr val="D6E5EF"/>
                </a:solidFill>
                <a:latin typeface="Source Sans Pro" pitchFamily="34" charset="0"/>
                <a:ea typeface="Source Sans Pro" pitchFamily="34" charset="-122"/>
                <a:cs typeface="Source Sans Pro" pitchFamily="34" charset="-120"/>
              </a:rPr>
              <a:t> analysis to accurately identify and classify phishing websites </a:t>
            </a:r>
            <a:endParaRPr lang="en-US" sz="1850" dirty="0"/>
          </a:p>
        </p:txBody>
      </p:sp>
      <p:sp>
        <p:nvSpPr>
          <p:cNvPr id="12" name="Shape 7"/>
          <p:cNvSpPr/>
          <p:nvPr/>
        </p:nvSpPr>
        <p:spPr>
          <a:xfrm>
            <a:off x="837724" y="5077182"/>
            <a:ext cx="538520" cy="538520"/>
          </a:xfrm>
          <a:prstGeom prst="roundRect">
            <a:avLst>
              <a:gd name="adj" fmla="val 6668"/>
            </a:avLst>
          </a:prstGeom>
          <a:solidFill>
            <a:srgbClr val="444752"/>
          </a:solidFill>
          <a:ln/>
        </p:spPr>
      </p:sp>
      <p:pic>
        <p:nvPicPr>
          <p:cNvPr id="13" name="Image 3" descr="preencoded.png"/>
          <p:cNvPicPr>
            <a:picLocks noChangeAspect="1"/>
          </p:cNvPicPr>
          <p:nvPr/>
        </p:nvPicPr>
        <p:blipFill>
          <a:blip r:embed="rId6"/>
          <a:stretch>
            <a:fillRect/>
          </a:stretch>
        </p:blipFill>
        <p:spPr>
          <a:xfrm>
            <a:off x="937974" y="5135166"/>
            <a:ext cx="337899" cy="422434"/>
          </a:xfrm>
          <a:prstGeom prst="rect">
            <a:avLst/>
          </a:prstGeom>
        </p:spPr>
      </p:pic>
      <p:sp>
        <p:nvSpPr>
          <p:cNvPr id="14" name="Text 8"/>
          <p:cNvSpPr/>
          <p:nvPr/>
        </p:nvSpPr>
        <p:spPr>
          <a:xfrm>
            <a:off x="1615559" y="5159454"/>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Impact</a:t>
            </a:r>
            <a:endParaRPr lang="en-US" sz="2200" dirty="0"/>
          </a:p>
        </p:txBody>
      </p:sp>
      <p:sp>
        <p:nvSpPr>
          <p:cNvPr id="15" name="Text 9"/>
          <p:cNvSpPr/>
          <p:nvPr/>
        </p:nvSpPr>
        <p:spPr>
          <a:xfrm>
            <a:off x="1615559" y="5654993"/>
            <a:ext cx="6690717" cy="383024"/>
          </a:xfrm>
          <a:prstGeom prst="rect">
            <a:avLst/>
          </a:prstGeom>
          <a:noFill/>
          <a:ln/>
        </p:spPr>
        <p:txBody>
          <a:bodyPr wrap="non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The system significantly improves online safety by detecting phishing </a:t>
            </a:r>
          </a:p>
          <a:p>
            <a:pPr marL="0" indent="0" algn="l">
              <a:lnSpc>
                <a:spcPts val="3000"/>
              </a:lnSpc>
              <a:buNone/>
            </a:pPr>
            <a:r>
              <a:rPr lang="en-US" sz="1850" dirty="0">
                <a:solidFill>
                  <a:srgbClr val="D6E5EF"/>
                </a:solidFill>
                <a:latin typeface="Source Sans Pro" pitchFamily="34" charset="0"/>
                <a:ea typeface="Source Sans Pro" pitchFamily="34" charset="-122"/>
              </a:rPr>
              <a:t>threats early , thereby protecting the users from identity theft , </a:t>
            </a:r>
          </a:p>
          <a:p>
            <a:pPr marL="0" indent="0" algn="l">
              <a:lnSpc>
                <a:spcPts val="3000"/>
              </a:lnSpc>
              <a:buNone/>
            </a:pPr>
            <a:r>
              <a:rPr lang="en-US" sz="1850" dirty="0">
                <a:solidFill>
                  <a:srgbClr val="D6E5EF"/>
                </a:solidFill>
                <a:latin typeface="Source Sans Pro" pitchFamily="34" charset="0"/>
                <a:ea typeface="Source Sans Pro" pitchFamily="34" charset="-122"/>
              </a:rPr>
              <a:t>enhancing trust in digital platforms , ad reducing financial and </a:t>
            </a:r>
          </a:p>
          <a:p>
            <a:pPr marL="0" indent="0" algn="l">
              <a:lnSpc>
                <a:spcPts val="3000"/>
              </a:lnSpc>
              <a:buNone/>
            </a:pPr>
            <a:r>
              <a:rPr lang="en-US" sz="1850" dirty="0">
                <a:solidFill>
                  <a:srgbClr val="D6E5EF"/>
                </a:solidFill>
                <a:latin typeface="Source Sans Pro" pitchFamily="34" charset="0"/>
                <a:ea typeface="Source Sans Pro" pitchFamily="34" charset="-122"/>
              </a:rPr>
              <a:t>reputational fraud losses </a:t>
            </a:r>
            <a:endParaRPr lang="en-US" sz="18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957"/>
          </a:xfrm>
          <a:prstGeom prst="rect">
            <a:avLst/>
          </a:prstGeom>
        </p:spPr>
      </p:pic>
      <p:sp>
        <p:nvSpPr>
          <p:cNvPr id="3" name="Text 0"/>
          <p:cNvSpPr/>
          <p:nvPr/>
        </p:nvSpPr>
        <p:spPr>
          <a:xfrm>
            <a:off x="775335" y="609124"/>
            <a:ext cx="5212437" cy="651510"/>
          </a:xfrm>
          <a:prstGeom prst="rect">
            <a:avLst/>
          </a:prstGeom>
          <a:noFill/>
          <a:ln/>
        </p:spPr>
        <p:txBody>
          <a:bodyPr wrap="none" lIns="0" tIns="0" rIns="0" bIns="0" rtlCol="0" anchor="t"/>
          <a:lstStyle/>
          <a:p>
            <a:pPr marL="0" indent="0" algn="l">
              <a:lnSpc>
                <a:spcPts val="5100"/>
              </a:lnSpc>
              <a:buNone/>
            </a:pPr>
            <a:r>
              <a:rPr lang="en-US" sz="4100" dirty="0">
                <a:solidFill>
                  <a:srgbClr val="00B050"/>
                </a:solidFill>
                <a:latin typeface="Lora" pitchFamily="34" charset="0"/>
                <a:ea typeface="Lora" pitchFamily="34" charset="-122"/>
                <a:cs typeface="Lora" pitchFamily="34" charset="-120"/>
              </a:rPr>
              <a:t>Dataset Description</a:t>
            </a:r>
            <a:endParaRPr lang="en-US" sz="4100" dirty="0">
              <a:solidFill>
                <a:srgbClr val="00B050"/>
              </a:solidFill>
            </a:endParaRPr>
          </a:p>
        </p:txBody>
      </p:sp>
      <p:sp>
        <p:nvSpPr>
          <p:cNvPr id="4" name="Shape 1"/>
          <p:cNvSpPr/>
          <p:nvPr/>
        </p:nvSpPr>
        <p:spPr>
          <a:xfrm>
            <a:off x="775335" y="1592818"/>
            <a:ext cx="7593330" cy="6028015"/>
          </a:xfrm>
          <a:prstGeom prst="roundRect">
            <a:avLst>
              <a:gd name="adj" fmla="val 551"/>
            </a:avLst>
          </a:prstGeom>
          <a:noFill/>
          <a:ln w="7620">
            <a:solidFill>
              <a:srgbClr val="FFFFFF">
                <a:alpha val="24000"/>
              </a:srgbClr>
            </a:solidFill>
            <a:prstDash val="solid"/>
          </a:ln>
        </p:spPr>
      </p:sp>
      <p:sp>
        <p:nvSpPr>
          <p:cNvPr id="5" name="Shape 2"/>
          <p:cNvSpPr/>
          <p:nvPr/>
        </p:nvSpPr>
        <p:spPr>
          <a:xfrm>
            <a:off x="782955" y="1600438"/>
            <a:ext cx="7578090" cy="635437"/>
          </a:xfrm>
          <a:prstGeom prst="rect">
            <a:avLst/>
          </a:prstGeom>
          <a:solidFill>
            <a:srgbClr val="FFFFFF">
              <a:alpha val="4000"/>
            </a:srgbClr>
          </a:solidFill>
          <a:ln/>
        </p:spPr>
      </p:sp>
      <p:sp>
        <p:nvSpPr>
          <p:cNvPr id="6" name="Text 3"/>
          <p:cNvSpPr/>
          <p:nvPr/>
        </p:nvSpPr>
        <p:spPr>
          <a:xfrm>
            <a:off x="1004530" y="1740932"/>
            <a:ext cx="1126450" cy="354449"/>
          </a:xfrm>
          <a:prstGeom prst="rect">
            <a:avLst/>
          </a:prstGeom>
          <a:noFill/>
          <a:ln/>
        </p:spPr>
        <p:txBody>
          <a:bodyPr wrap="none" lIns="0" tIns="0" rIns="0" bIns="0" rtlCol="0" anchor="t"/>
          <a:lstStyle/>
          <a:p>
            <a:pPr marL="0" indent="0" algn="l">
              <a:lnSpc>
                <a:spcPts val="2750"/>
              </a:lnSpc>
              <a:buNone/>
            </a:pPr>
            <a:r>
              <a:rPr lang="en-US" sz="1700" dirty="0">
                <a:solidFill>
                  <a:srgbClr val="D6E5EF"/>
                </a:solidFill>
                <a:latin typeface="Source Sans Pro" pitchFamily="34" charset="0"/>
                <a:ea typeface="Source Sans Pro" pitchFamily="34" charset="-122"/>
                <a:cs typeface="Source Sans Pro" pitchFamily="34" charset="-120"/>
              </a:rPr>
              <a:t>Attribute</a:t>
            </a:r>
            <a:endParaRPr lang="en-US" sz="1700" dirty="0"/>
          </a:p>
        </p:txBody>
      </p:sp>
      <p:sp>
        <p:nvSpPr>
          <p:cNvPr id="7" name="Text 4"/>
          <p:cNvSpPr/>
          <p:nvPr/>
        </p:nvSpPr>
        <p:spPr>
          <a:xfrm>
            <a:off x="2581513" y="1740932"/>
            <a:ext cx="5558076" cy="354449"/>
          </a:xfrm>
          <a:prstGeom prst="rect">
            <a:avLst/>
          </a:prstGeom>
          <a:noFill/>
          <a:ln/>
        </p:spPr>
        <p:txBody>
          <a:bodyPr wrap="none" lIns="0" tIns="0" rIns="0" bIns="0" rtlCol="0" anchor="t"/>
          <a:lstStyle/>
          <a:p>
            <a:pPr marL="0" indent="0" algn="l">
              <a:lnSpc>
                <a:spcPts val="2750"/>
              </a:lnSpc>
              <a:buNone/>
            </a:pPr>
            <a:r>
              <a:rPr lang="en-US" sz="1700" dirty="0">
                <a:solidFill>
                  <a:srgbClr val="D6E5EF"/>
                </a:solidFill>
                <a:latin typeface="Source Sans Pro" pitchFamily="34" charset="0"/>
                <a:ea typeface="Source Sans Pro" pitchFamily="34" charset="-122"/>
                <a:cs typeface="Source Sans Pro" pitchFamily="34" charset="-120"/>
              </a:rPr>
              <a:t>Description</a:t>
            </a:r>
            <a:endParaRPr lang="en-US" sz="1700" dirty="0"/>
          </a:p>
        </p:txBody>
      </p:sp>
      <p:sp>
        <p:nvSpPr>
          <p:cNvPr id="8" name="Shape 5"/>
          <p:cNvSpPr/>
          <p:nvPr/>
        </p:nvSpPr>
        <p:spPr>
          <a:xfrm>
            <a:off x="782955" y="2235875"/>
            <a:ext cx="7578090" cy="635437"/>
          </a:xfrm>
          <a:prstGeom prst="rect">
            <a:avLst/>
          </a:prstGeom>
          <a:solidFill>
            <a:srgbClr val="000000">
              <a:alpha val="4000"/>
            </a:srgbClr>
          </a:solidFill>
          <a:ln/>
        </p:spPr>
      </p:sp>
      <p:sp>
        <p:nvSpPr>
          <p:cNvPr id="9" name="Text 6"/>
          <p:cNvSpPr/>
          <p:nvPr/>
        </p:nvSpPr>
        <p:spPr>
          <a:xfrm>
            <a:off x="1004530" y="2376368"/>
            <a:ext cx="1126450" cy="354449"/>
          </a:xfrm>
          <a:prstGeom prst="rect">
            <a:avLst/>
          </a:prstGeom>
          <a:noFill/>
          <a:ln/>
        </p:spPr>
        <p:txBody>
          <a:bodyPr wrap="none" lIns="0" tIns="0" rIns="0" bIns="0" rtlCol="0" anchor="t"/>
          <a:lstStyle/>
          <a:p>
            <a:pPr marL="0" indent="0" algn="l">
              <a:lnSpc>
                <a:spcPts val="2750"/>
              </a:lnSpc>
              <a:buNone/>
            </a:pPr>
            <a:r>
              <a:rPr lang="en-US" sz="1700" dirty="0">
                <a:solidFill>
                  <a:srgbClr val="D6E5EF"/>
                </a:solidFill>
                <a:latin typeface="Source Sans Pro" pitchFamily="34" charset="0"/>
                <a:ea typeface="Source Sans Pro" pitchFamily="34" charset="-122"/>
                <a:cs typeface="Source Sans Pro" pitchFamily="34" charset="-120"/>
              </a:rPr>
              <a:t>URL</a:t>
            </a:r>
            <a:endParaRPr lang="en-US" sz="1700" dirty="0"/>
          </a:p>
        </p:txBody>
      </p:sp>
      <p:sp>
        <p:nvSpPr>
          <p:cNvPr id="10" name="Text 7"/>
          <p:cNvSpPr/>
          <p:nvPr/>
        </p:nvSpPr>
        <p:spPr>
          <a:xfrm>
            <a:off x="2581513" y="2376368"/>
            <a:ext cx="5558076" cy="354449"/>
          </a:xfrm>
          <a:prstGeom prst="rect">
            <a:avLst/>
          </a:prstGeom>
          <a:noFill/>
          <a:ln/>
        </p:spPr>
        <p:txBody>
          <a:bodyPr wrap="none" lIns="0" tIns="0" rIns="0" bIns="0" rtlCol="0" anchor="t"/>
          <a:lstStyle/>
          <a:p>
            <a:pPr marL="0" indent="0" algn="l">
              <a:lnSpc>
                <a:spcPts val="2750"/>
              </a:lnSpc>
              <a:buNone/>
            </a:pPr>
            <a:r>
              <a:rPr lang="en-US" sz="1700" dirty="0">
                <a:solidFill>
                  <a:srgbClr val="D6E5EF"/>
                </a:solidFill>
                <a:latin typeface="Source Sans Pro" pitchFamily="34" charset="0"/>
                <a:ea typeface="Source Sans Pro" pitchFamily="34" charset="-122"/>
                <a:cs typeface="Source Sans Pro" pitchFamily="34" charset="-120"/>
              </a:rPr>
              <a:t>Website address</a:t>
            </a:r>
            <a:endParaRPr lang="en-US" sz="1700" dirty="0"/>
          </a:p>
        </p:txBody>
      </p:sp>
      <p:sp>
        <p:nvSpPr>
          <p:cNvPr id="11" name="Shape 8"/>
          <p:cNvSpPr/>
          <p:nvPr/>
        </p:nvSpPr>
        <p:spPr>
          <a:xfrm>
            <a:off x="782955" y="2871311"/>
            <a:ext cx="7578090" cy="635437"/>
          </a:xfrm>
          <a:prstGeom prst="rect">
            <a:avLst/>
          </a:prstGeom>
          <a:solidFill>
            <a:srgbClr val="FFFFFF">
              <a:alpha val="4000"/>
            </a:srgbClr>
          </a:solidFill>
          <a:ln/>
        </p:spPr>
      </p:sp>
      <p:sp>
        <p:nvSpPr>
          <p:cNvPr id="12" name="Text 9"/>
          <p:cNvSpPr/>
          <p:nvPr/>
        </p:nvSpPr>
        <p:spPr>
          <a:xfrm>
            <a:off x="1004530" y="3011805"/>
            <a:ext cx="1126450" cy="354449"/>
          </a:xfrm>
          <a:prstGeom prst="rect">
            <a:avLst/>
          </a:prstGeom>
          <a:noFill/>
          <a:ln/>
        </p:spPr>
        <p:txBody>
          <a:bodyPr wrap="none" lIns="0" tIns="0" rIns="0" bIns="0" rtlCol="0" anchor="t"/>
          <a:lstStyle/>
          <a:p>
            <a:pPr marL="0" indent="0" algn="l">
              <a:lnSpc>
                <a:spcPts val="2750"/>
              </a:lnSpc>
              <a:buNone/>
            </a:pPr>
            <a:r>
              <a:rPr lang="en-US" sz="1700" dirty="0">
                <a:solidFill>
                  <a:srgbClr val="D6E5EF"/>
                </a:solidFill>
                <a:latin typeface="Source Sans Pro" pitchFamily="34" charset="0"/>
                <a:ea typeface="Source Sans Pro" pitchFamily="34" charset="-122"/>
                <a:cs typeface="Source Sans Pro" pitchFamily="34" charset="-120"/>
              </a:rPr>
              <a:t>Label</a:t>
            </a:r>
            <a:endParaRPr lang="en-US" sz="1700" dirty="0"/>
          </a:p>
        </p:txBody>
      </p:sp>
      <p:sp>
        <p:nvSpPr>
          <p:cNvPr id="13" name="Text 10"/>
          <p:cNvSpPr/>
          <p:nvPr/>
        </p:nvSpPr>
        <p:spPr>
          <a:xfrm>
            <a:off x="2581513" y="3011805"/>
            <a:ext cx="5558076" cy="354449"/>
          </a:xfrm>
          <a:prstGeom prst="rect">
            <a:avLst/>
          </a:prstGeom>
          <a:noFill/>
          <a:ln/>
        </p:spPr>
        <p:txBody>
          <a:bodyPr wrap="none" lIns="0" tIns="0" rIns="0" bIns="0" rtlCol="0" anchor="t"/>
          <a:lstStyle/>
          <a:p>
            <a:pPr marL="0" indent="0" algn="l">
              <a:lnSpc>
                <a:spcPts val="2750"/>
              </a:lnSpc>
              <a:buNone/>
            </a:pPr>
            <a:r>
              <a:rPr lang="en-US" sz="1700" dirty="0">
                <a:solidFill>
                  <a:srgbClr val="D6E5EF"/>
                </a:solidFill>
                <a:latin typeface="Source Sans Pro" pitchFamily="34" charset="0"/>
                <a:ea typeface="Source Sans Pro" pitchFamily="34" charset="-122"/>
                <a:cs typeface="Source Sans Pro" pitchFamily="34" charset="-120"/>
              </a:rPr>
              <a:t>Phishing or legitimate classification</a:t>
            </a:r>
            <a:endParaRPr lang="en-US" sz="1700" dirty="0"/>
          </a:p>
        </p:txBody>
      </p:sp>
      <p:sp>
        <p:nvSpPr>
          <p:cNvPr id="14" name="Shape 11"/>
          <p:cNvSpPr/>
          <p:nvPr/>
        </p:nvSpPr>
        <p:spPr>
          <a:xfrm>
            <a:off x="782955" y="3506748"/>
            <a:ext cx="7578090" cy="3471029"/>
          </a:xfrm>
          <a:prstGeom prst="rect">
            <a:avLst/>
          </a:prstGeom>
          <a:solidFill>
            <a:srgbClr val="000000">
              <a:alpha val="4000"/>
            </a:srgbClr>
          </a:solidFill>
          <a:ln/>
        </p:spPr>
      </p:sp>
      <p:sp>
        <p:nvSpPr>
          <p:cNvPr id="15" name="Text 12"/>
          <p:cNvSpPr/>
          <p:nvPr/>
        </p:nvSpPr>
        <p:spPr>
          <a:xfrm>
            <a:off x="1004530" y="3647242"/>
            <a:ext cx="1126450" cy="354449"/>
          </a:xfrm>
          <a:prstGeom prst="rect">
            <a:avLst/>
          </a:prstGeom>
          <a:noFill/>
          <a:ln/>
        </p:spPr>
        <p:txBody>
          <a:bodyPr wrap="none" lIns="0" tIns="0" rIns="0" bIns="0" rtlCol="0" anchor="t"/>
          <a:lstStyle/>
          <a:p>
            <a:pPr marL="0" indent="0" algn="l">
              <a:lnSpc>
                <a:spcPts val="2750"/>
              </a:lnSpc>
              <a:buNone/>
            </a:pPr>
            <a:r>
              <a:rPr lang="en-US" sz="1700" dirty="0">
                <a:solidFill>
                  <a:srgbClr val="D6E5EF"/>
                </a:solidFill>
                <a:latin typeface="Source Sans Pro" pitchFamily="34" charset="0"/>
                <a:ea typeface="Source Sans Pro" pitchFamily="34" charset="-122"/>
                <a:cs typeface="Source Sans Pro" pitchFamily="34" charset="-120"/>
              </a:rPr>
              <a:t>Features</a:t>
            </a:r>
            <a:endParaRPr lang="en-US" sz="1700" dirty="0"/>
          </a:p>
        </p:txBody>
      </p:sp>
      <p:sp>
        <p:nvSpPr>
          <p:cNvPr id="16" name="Text 13"/>
          <p:cNvSpPr/>
          <p:nvPr/>
        </p:nvSpPr>
        <p:spPr>
          <a:xfrm>
            <a:off x="2581513" y="3647242"/>
            <a:ext cx="5558076" cy="3190042"/>
          </a:xfrm>
          <a:prstGeom prst="rect">
            <a:avLst/>
          </a:prstGeom>
          <a:noFill/>
          <a:ln/>
        </p:spPr>
        <p:txBody>
          <a:bodyPr wrap="square" lIns="0" tIns="0" rIns="0" bIns="0" rtlCol="0" anchor="t"/>
          <a:lstStyle/>
          <a:p>
            <a:pPr marL="0" indent="0" algn="l">
              <a:lnSpc>
                <a:spcPts val="2750"/>
              </a:lnSpc>
              <a:buNone/>
            </a:pPr>
            <a:r>
              <a:rPr lang="en-US" sz="1700" dirty="0">
                <a:solidFill>
                  <a:srgbClr val="D6E5EF"/>
                </a:solidFill>
                <a:latin typeface="Source Sans Pro" pitchFamily="34" charset="0"/>
                <a:ea typeface="Source Sans Pro" pitchFamily="34" charset="-122"/>
                <a:cs typeface="Source Sans Pro" pitchFamily="34" charset="-120"/>
              </a:rPr>
              <a:t>Using IP, URL length, short URL usage, “@” symbol, redirection count, prefix/suffix in domain, subdomains, HTTPS presence, domain registration length, favicon source, non-standard ports, HTTPS in domain, external request URL, anchor tags, scripts linking externally, server form handler, info email, abnormal URL, website forwarding, custom status bar, right-click disabled, popup usage, iframe redirection, domain age, DNS record, website traffic, page rank, Google index, links pointing to page, statistical reports</a:t>
            </a:r>
            <a:endParaRPr lang="en-US" sz="1700" dirty="0"/>
          </a:p>
        </p:txBody>
      </p:sp>
      <p:sp>
        <p:nvSpPr>
          <p:cNvPr id="17" name="Shape 14"/>
          <p:cNvSpPr/>
          <p:nvPr/>
        </p:nvSpPr>
        <p:spPr>
          <a:xfrm>
            <a:off x="561499" y="6993016"/>
            <a:ext cx="7578090" cy="635437"/>
          </a:xfrm>
          <a:prstGeom prst="rect">
            <a:avLst/>
          </a:prstGeom>
          <a:solidFill>
            <a:srgbClr val="FFFFFF">
              <a:alpha val="4000"/>
            </a:srgbClr>
          </a:solidFill>
          <a:ln/>
        </p:spPr>
      </p:sp>
      <p:sp>
        <p:nvSpPr>
          <p:cNvPr id="18" name="Text 15"/>
          <p:cNvSpPr/>
          <p:nvPr/>
        </p:nvSpPr>
        <p:spPr>
          <a:xfrm>
            <a:off x="1004530" y="7118271"/>
            <a:ext cx="1126450" cy="354449"/>
          </a:xfrm>
          <a:prstGeom prst="rect">
            <a:avLst/>
          </a:prstGeom>
          <a:noFill/>
          <a:ln/>
        </p:spPr>
        <p:txBody>
          <a:bodyPr wrap="none" lIns="0" tIns="0" rIns="0" bIns="0" rtlCol="0" anchor="t"/>
          <a:lstStyle/>
          <a:p>
            <a:pPr marL="0" indent="0" algn="l">
              <a:lnSpc>
                <a:spcPts val="2750"/>
              </a:lnSpc>
              <a:buNone/>
            </a:pPr>
            <a:r>
              <a:rPr lang="en-US" sz="1700" dirty="0">
                <a:solidFill>
                  <a:srgbClr val="D6E5EF"/>
                </a:solidFill>
                <a:latin typeface="Source Sans Pro" pitchFamily="34" charset="0"/>
                <a:ea typeface="Source Sans Pro" pitchFamily="34" charset="-122"/>
                <a:cs typeface="Source Sans Pro" pitchFamily="34" charset="-120"/>
              </a:rPr>
              <a:t>Source</a:t>
            </a:r>
            <a:endParaRPr lang="en-US" sz="1700" dirty="0"/>
          </a:p>
        </p:txBody>
      </p:sp>
      <p:sp>
        <p:nvSpPr>
          <p:cNvPr id="19" name="Text 16"/>
          <p:cNvSpPr/>
          <p:nvPr/>
        </p:nvSpPr>
        <p:spPr>
          <a:xfrm>
            <a:off x="2581513" y="7118271"/>
            <a:ext cx="5558076" cy="354449"/>
          </a:xfrm>
          <a:prstGeom prst="rect">
            <a:avLst/>
          </a:prstGeom>
          <a:noFill/>
          <a:ln/>
        </p:spPr>
        <p:txBody>
          <a:bodyPr wrap="none" lIns="0" tIns="0" rIns="0" bIns="0" rtlCol="0" anchor="t"/>
          <a:lstStyle/>
          <a:p>
            <a:pPr marL="0" indent="0" algn="l">
              <a:lnSpc>
                <a:spcPts val="2750"/>
              </a:lnSpc>
              <a:buNone/>
            </a:pPr>
            <a:r>
              <a:rPr lang="en-US" sz="1700" dirty="0" err="1">
                <a:solidFill>
                  <a:srgbClr val="D6E5EF"/>
                </a:solidFill>
                <a:latin typeface="Source Sans Pro" pitchFamily="34" charset="0"/>
                <a:ea typeface="Source Sans Pro" pitchFamily="34" charset="-122"/>
                <a:cs typeface="Source Sans Pro" pitchFamily="34" charset="-120"/>
              </a:rPr>
              <a:t>Phishtank</a:t>
            </a:r>
            <a:r>
              <a:rPr lang="en-US" sz="1700" dirty="0">
                <a:solidFill>
                  <a:srgbClr val="D6E5EF"/>
                </a:solidFill>
                <a:latin typeface="Source Sans Pro" pitchFamily="34" charset="0"/>
                <a:ea typeface="Source Sans Pro" pitchFamily="34" charset="-122"/>
                <a:cs typeface="Source Sans Pro" pitchFamily="34" charset="-120"/>
              </a:rPr>
              <a:t> , Kaggle </a:t>
            </a:r>
            <a:endParaRPr lang="en-US" sz="17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49856" y="589121"/>
            <a:ext cx="5041225" cy="630079"/>
          </a:xfrm>
          <a:prstGeom prst="rect">
            <a:avLst/>
          </a:prstGeom>
          <a:noFill/>
          <a:ln/>
        </p:spPr>
        <p:txBody>
          <a:bodyPr wrap="none" lIns="0" tIns="0" rIns="0" bIns="0" rtlCol="0" anchor="t"/>
          <a:lstStyle/>
          <a:p>
            <a:pPr marL="0" indent="0" algn="l">
              <a:lnSpc>
                <a:spcPts val="4950"/>
              </a:lnSpc>
              <a:buNone/>
            </a:pPr>
            <a:r>
              <a:rPr lang="en-US" sz="3950" dirty="0">
                <a:solidFill>
                  <a:srgbClr val="00B050"/>
                </a:solidFill>
                <a:latin typeface="Lora" pitchFamily="34" charset="0"/>
                <a:ea typeface="Lora" pitchFamily="34" charset="-122"/>
                <a:cs typeface="Lora" pitchFamily="34" charset="-120"/>
              </a:rPr>
              <a:t>DATASET</a:t>
            </a:r>
            <a:r>
              <a:rPr lang="en-US" sz="3950" dirty="0">
                <a:solidFill>
                  <a:srgbClr val="F98AC7"/>
                </a:solidFill>
                <a:latin typeface="Lora" pitchFamily="34" charset="0"/>
                <a:ea typeface="Lora" pitchFamily="34" charset="-122"/>
                <a:cs typeface="Lora" pitchFamily="34" charset="-120"/>
              </a:rPr>
              <a:t> </a:t>
            </a:r>
            <a:endParaRPr lang="en-US" sz="3950" dirty="0"/>
          </a:p>
        </p:txBody>
      </p:sp>
      <p:pic>
        <p:nvPicPr>
          <p:cNvPr id="3" name="Image 0" descr="preencoded.png"/>
          <p:cNvPicPr>
            <a:picLocks noChangeAspect="1"/>
          </p:cNvPicPr>
          <p:nvPr/>
        </p:nvPicPr>
        <p:blipFill>
          <a:blip r:embed="rId3"/>
          <a:stretch>
            <a:fillRect/>
          </a:stretch>
        </p:blipFill>
        <p:spPr>
          <a:xfrm>
            <a:off x="749856" y="1540550"/>
            <a:ext cx="11135678" cy="6099810"/>
          </a:xfrm>
          <a:prstGeom prst="rect">
            <a:avLst/>
          </a:prstGeom>
        </p:spPr>
      </p:pic>
      <p:sp>
        <p:nvSpPr>
          <p:cNvPr id="4" name="Rectangle 3">
            <a:extLst>
              <a:ext uri="{FF2B5EF4-FFF2-40B4-BE49-F238E27FC236}">
                <a16:creationId xmlns:a16="http://schemas.microsoft.com/office/drawing/2014/main" id="{05336340-0033-6654-1BAF-B9762E34F7A4}"/>
              </a:ext>
            </a:extLst>
          </p:cNvPr>
          <p:cNvSpPr/>
          <p:nvPr/>
        </p:nvSpPr>
        <p:spPr>
          <a:xfrm>
            <a:off x="11472505" y="7738946"/>
            <a:ext cx="3157895" cy="49065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PHISHING WEBSITE DETECTION</a:t>
            </a:r>
            <a:endParaRPr lang="en-IN"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55213" y="593408"/>
            <a:ext cx="5077658" cy="634722"/>
          </a:xfrm>
          <a:prstGeom prst="rect">
            <a:avLst/>
          </a:prstGeom>
          <a:noFill/>
          <a:ln/>
        </p:spPr>
        <p:txBody>
          <a:bodyPr wrap="none" lIns="0" tIns="0" rIns="0" bIns="0" rtlCol="0" anchor="t"/>
          <a:lstStyle/>
          <a:p>
            <a:pPr marL="0" indent="0" algn="l">
              <a:lnSpc>
                <a:spcPts val="4950"/>
              </a:lnSpc>
              <a:buNone/>
            </a:pPr>
            <a:r>
              <a:rPr lang="en-US" sz="3950" dirty="0">
                <a:solidFill>
                  <a:srgbClr val="00B050"/>
                </a:solidFill>
                <a:latin typeface="Lora" pitchFamily="34" charset="0"/>
                <a:ea typeface="Lora" pitchFamily="34" charset="-122"/>
                <a:cs typeface="Lora" pitchFamily="34" charset="-120"/>
              </a:rPr>
              <a:t>DATASET</a:t>
            </a:r>
            <a:endParaRPr lang="en-US" sz="3950" dirty="0">
              <a:solidFill>
                <a:srgbClr val="00B050"/>
              </a:solidFill>
            </a:endParaRPr>
          </a:p>
        </p:txBody>
      </p:sp>
      <p:pic>
        <p:nvPicPr>
          <p:cNvPr id="3" name="Image 0" descr="preencoded.png"/>
          <p:cNvPicPr>
            <a:picLocks noChangeAspect="1"/>
          </p:cNvPicPr>
          <p:nvPr/>
        </p:nvPicPr>
        <p:blipFill>
          <a:blip r:embed="rId3"/>
          <a:stretch>
            <a:fillRect/>
          </a:stretch>
        </p:blipFill>
        <p:spPr>
          <a:xfrm>
            <a:off x="755213" y="1551742"/>
            <a:ext cx="11452979" cy="6086118"/>
          </a:xfrm>
          <a:prstGeom prst="rect">
            <a:avLst/>
          </a:prstGeom>
        </p:spPr>
      </p:pic>
      <p:sp>
        <p:nvSpPr>
          <p:cNvPr id="4" name="Rectangle 3">
            <a:extLst>
              <a:ext uri="{FF2B5EF4-FFF2-40B4-BE49-F238E27FC236}">
                <a16:creationId xmlns:a16="http://schemas.microsoft.com/office/drawing/2014/main" id="{437DCBC7-9E0B-AF0B-A4F7-AB5032280B31}"/>
              </a:ext>
            </a:extLst>
          </p:cNvPr>
          <p:cNvSpPr/>
          <p:nvPr/>
        </p:nvSpPr>
        <p:spPr>
          <a:xfrm>
            <a:off x="11472505" y="7738946"/>
            <a:ext cx="3157895" cy="49065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PHISHING WEBSITE DETECTION</a:t>
            </a:r>
            <a:endParaRPr lang="en-IN"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3" name="Text 0"/>
          <p:cNvSpPr/>
          <p:nvPr/>
        </p:nvSpPr>
        <p:spPr>
          <a:xfrm>
            <a:off x="837724" y="1347549"/>
            <a:ext cx="6129576" cy="704017"/>
          </a:xfrm>
          <a:prstGeom prst="rect">
            <a:avLst/>
          </a:prstGeom>
          <a:noFill/>
          <a:ln/>
        </p:spPr>
        <p:txBody>
          <a:bodyPr wrap="none" lIns="0" tIns="0" rIns="0" bIns="0" rtlCol="0" anchor="t"/>
          <a:lstStyle/>
          <a:p>
            <a:pPr marL="0" indent="0" algn="l">
              <a:lnSpc>
                <a:spcPts val="5500"/>
              </a:lnSpc>
              <a:buNone/>
            </a:pPr>
            <a:r>
              <a:rPr lang="en-US" sz="4400" dirty="0">
                <a:solidFill>
                  <a:srgbClr val="00B050"/>
                </a:solidFill>
                <a:latin typeface="Lora" pitchFamily="34" charset="0"/>
                <a:ea typeface="Lora" pitchFamily="34" charset="-122"/>
                <a:cs typeface="Lora" pitchFamily="34" charset="-120"/>
              </a:rPr>
              <a:t>IMPLEMENTATION DETAILS </a:t>
            </a:r>
            <a:endParaRPr lang="en-US" sz="4400" dirty="0">
              <a:solidFill>
                <a:srgbClr val="00B050"/>
              </a:solidFill>
            </a:endParaRPr>
          </a:p>
        </p:txBody>
      </p:sp>
      <p:sp>
        <p:nvSpPr>
          <p:cNvPr id="4" name="Shape 1"/>
          <p:cNvSpPr/>
          <p:nvPr/>
        </p:nvSpPr>
        <p:spPr>
          <a:xfrm>
            <a:off x="837724" y="2410539"/>
            <a:ext cx="179427" cy="878562"/>
          </a:xfrm>
          <a:prstGeom prst="roundRect">
            <a:avLst>
              <a:gd name="adj" fmla="val 20012"/>
            </a:avLst>
          </a:prstGeom>
          <a:solidFill>
            <a:srgbClr val="444752"/>
          </a:solidFill>
          <a:ln/>
        </p:spPr>
      </p:sp>
      <p:sp>
        <p:nvSpPr>
          <p:cNvPr id="5" name="Text 2"/>
          <p:cNvSpPr/>
          <p:nvPr/>
        </p:nvSpPr>
        <p:spPr>
          <a:xfrm>
            <a:off x="1376124" y="2410539"/>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Preprocessing</a:t>
            </a:r>
            <a:endParaRPr lang="en-US" sz="2200" dirty="0"/>
          </a:p>
        </p:txBody>
      </p:sp>
      <p:sp>
        <p:nvSpPr>
          <p:cNvPr id="6" name="Text 3"/>
          <p:cNvSpPr/>
          <p:nvPr/>
        </p:nvSpPr>
        <p:spPr>
          <a:xfrm>
            <a:off x="1376124" y="2906078"/>
            <a:ext cx="6930152" cy="383024"/>
          </a:xfrm>
          <a:prstGeom prst="rect">
            <a:avLst/>
          </a:prstGeom>
          <a:noFill/>
          <a:ln/>
        </p:spPr>
        <p:txBody>
          <a:bodyPr wrap="non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Clean and format raw URL data for analysis.</a:t>
            </a:r>
            <a:endParaRPr lang="en-US" sz="1850" dirty="0"/>
          </a:p>
        </p:txBody>
      </p:sp>
      <p:sp>
        <p:nvSpPr>
          <p:cNvPr id="7" name="Shape 4"/>
          <p:cNvSpPr/>
          <p:nvPr/>
        </p:nvSpPr>
        <p:spPr>
          <a:xfrm>
            <a:off x="1196697" y="3528417"/>
            <a:ext cx="179427" cy="878562"/>
          </a:xfrm>
          <a:prstGeom prst="roundRect">
            <a:avLst>
              <a:gd name="adj" fmla="val 20012"/>
            </a:avLst>
          </a:prstGeom>
          <a:solidFill>
            <a:srgbClr val="444752"/>
          </a:solidFill>
          <a:ln/>
        </p:spPr>
      </p:sp>
      <p:sp>
        <p:nvSpPr>
          <p:cNvPr id="8" name="Text 5"/>
          <p:cNvSpPr/>
          <p:nvPr/>
        </p:nvSpPr>
        <p:spPr>
          <a:xfrm>
            <a:off x="1735098" y="3528417"/>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Feature Engineering</a:t>
            </a:r>
            <a:endParaRPr lang="en-US" sz="2200" dirty="0"/>
          </a:p>
        </p:txBody>
      </p:sp>
      <p:sp>
        <p:nvSpPr>
          <p:cNvPr id="9" name="Text 6"/>
          <p:cNvSpPr/>
          <p:nvPr/>
        </p:nvSpPr>
        <p:spPr>
          <a:xfrm>
            <a:off x="1735098" y="4023955"/>
            <a:ext cx="6571178" cy="383024"/>
          </a:xfrm>
          <a:prstGeom prst="rect">
            <a:avLst/>
          </a:prstGeom>
          <a:noFill/>
          <a:ln/>
        </p:spPr>
        <p:txBody>
          <a:bodyPr wrap="non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Create numerical features from URLs and content.</a:t>
            </a:r>
            <a:endParaRPr lang="en-US" sz="1850" dirty="0"/>
          </a:p>
        </p:txBody>
      </p:sp>
      <p:sp>
        <p:nvSpPr>
          <p:cNvPr id="10" name="Shape 7"/>
          <p:cNvSpPr/>
          <p:nvPr/>
        </p:nvSpPr>
        <p:spPr>
          <a:xfrm>
            <a:off x="1555790" y="4646295"/>
            <a:ext cx="179427" cy="878562"/>
          </a:xfrm>
          <a:prstGeom prst="roundRect">
            <a:avLst>
              <a:gd name="adj" fmla="val 20012"/>
            </a:avLst>
          </a:prstGeom>
          <a:solidFill>
            <a:srgbClr val="444752"/>
          </a:solidFill>
          <a:ln/>
        </p:spPr>
      </p:sp>
      <p:sp>
        <p:nvSpPr>
          <p:cNvPr id="11" name="Text 8"/>
          <p:cNvSpPr/>
          <p:nvPr/>
        </p:nvSpPr>
        <p:spPr>
          <a:xfrm>
            <a:off x="2094190" y="4646295"/>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Training ML Model</a:t>
            </a:r>
            <a:endParaRPr lang="en-US" sz="2200" dirty="0"/>
          </a:p>
        </p:txBody>
      </p:sp>
      <p:sp>
        <p:nvSpPr>
          <p:cNvPr id="12" name="Text 9"/>
          <p:cNvSpPr/>
          <p:nvPr/>
        </p:nvSpPr>
        <p:spPr>
          <a:xfrm>
            <a:off x="2094190" y="5141833"/>
            <a:ext cx="6212086" cy="383024"/>
          </a:xfrm>
          <a:prstGeom prst="rect">
            <a:avLst/>
          </a:prstGeom>
          <a:noFill/>
          <a:ln/>
        </p:spPr>
        <p:txBody>
          <a:bodyPr wrap="non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Build classification model with best algorithm.</a:t>
            </a:r>
            <a:endParaRPr lang="en-US" sz="1850" dirty="0"/>
          </a:p>
        </p:txBody>
      </p:sp>
      <p:sp>
        <p:nvSpPr>
          <p:cNvPr id="13" name="Shape 10"/>
          <p:cNvSpPr/>
          <p:nvPr/>
        </p:nvSpPr>
        <p:spPr>
          <a:xfrm>
            <a:off x="1914882" y="5764173"/>
            <a:ext cx="179427" cy="878562"/>
          </a:xfrm>
          <a:prstGeom prst="roundRect">
            <a:avLst>
              <a:gd name="adj" fmla="val 20012"/>
            </a:avLst>
          </a:prstGeom>
          <a:solidFill>
            <a:srgbClr val="444752"/>
          </a:solidFill>
          <a:ln/>
        </p:spPr>
      </p:sp>
      <p:sp>
        <p:nvSpPr>
          <p:cNvPr id="14" name="Text 11"/>
          <p:cNvSpPr/>
          <p:nvPr/>
        </p:nvSpPr>
        <p:spPr>
          <a:xfrm>
            <a:off x="2453283" y="5764173"/>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Deploy &amp; Test</a:t>
            </a:r>
            <a:endParaRPr lang="en-US" sz="2200" dirty="0"/>
          </a:p>
        </p:txBody>
      </p:sp>
      <p:sp>
        <p:nvSpPr>
          <p:cNvPr id="15" name="Text 12"/>
          <p:cNvSpPr/>
          <p:nvPr/>
        </p:nvSpPr>
        <p:spPr>
          <a:xfrm>
            <a:off x="2453283" y="6259711"/>
            <a:ext cx="5852993" cy="383024"/>
          </a:xfrm>
          <a:prstGeom prst="rect">
            <a:avLst/>
          </a:prstGeom>
          <a:noFill/>
          <a:ln/>
        </p:spPr>
        <p:txBody>
          <a:bodyPr wrap="non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Integrate detection into real-time applications.</a:t>
            </a:r>
            <a:endParaRPr lang="en-US" sz="1850" dirty="0"/>
          </a:p>
        </p:txBody>
      </p:sp>
      <p:pic>
        <p:nvPicPr>
          <p:cNvPr id="17" name="Picture 16">
            <a:extLst>
              <a:ext uri="{FF2B5EF4-FFF2-40B4-BE49-F238E27FC236}">
                <a16:creationId xmlns:a16="http://schemas.microsoft.com/office/drawing/2014/main" id="{9F94960A-CA15-170C-AABC-7D07204995ED}"/>
              </a:ext>
            </a:extLst>
          </p:cNvPr>
          <p:cNvPicPr>
            <a:picLocks noChangeAspect="1"/>
          </p:cNvPicPr>
          <p:nvPr/>
        </p:nvPicPr>
        <p:blipFill>
          <a:blip r:embed="rId3"/>
          <a:stretch>
            <a:fillRect/>
          </a:stretch>
        </p:blipFill>
        <p:spPr>
          <a:xfrm>
            <a:off x="8731422" y="10893"/>
            <a:ext cx="5852992" cy="821870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3" name="Text 0"/>
          <p:cNvSpPr/>
          <p:nvPr/>
        </p:nvSpPr>
        <p:spPr>
          <a:xfrm>
            <a:off x="837724" y="2231588"/>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00B050"/>
                </a:solidFill>
                <a:latin typeface="Lora" pitchFamily="34" charset="0"/>
                <a:ea typeface="Lora" pitchFamily="34" charset="-122"/>
                <a:cs typeface="Lora" pitchFamily="34" charset="-120"/>
              </a:rPr>
              <a:t>PREPROCESING</a:t>
            </a:r>
            <a:endParaRPr lang="en-US" sz="4400" dirty="0">
              <a:solidFill>
                <a:srgbClr val="00B050"/>
              </a:solidFill>
            </a:endParaRPr>
          </a:p>
        </p:txBody>
      </p:sp>
      <p:sp>
        <p:nvSpPr>
          <p:cNvPr id="4" name="Text 1"/>
          <p:cNvSpPr/>
          <p:nvPr/>
        </p:nvSpPr>
        <p:spPr>
          <a:xfrm>
            <a:off x="837724" y="3294578"/>
            <a:ext cx="4491752" cy="422315"/>
          </a:xfrm>
          <a:prstGeom prst="rect">
            <a:avLst/>
          </a:prstGeom>
          <a:noFill/>
          <a:ln/>
        </p:spPr>
        <p:txBody>
          <a:bodyPr wrap="none" lIns="0" tIns="0" rIns="0" bIns="0" rtlCol="0" anchor="t"/>
          <a:lstStyle/>
          <a:p>
            <a:pPr marL="0" indent="0" algn="l">
              <a:lnSpc>
                <a:spcPts val="3300"/>
              </a:lnSpc>
              <a:buNone/>
            </a:pPr>
            <a:r>
              <a:rPr lang="en-US" sz="2650" dirty="0">
                <a:solidFill>
                  <a:srgbClr val="F98AC7"/>
                </a:solidFill>
                <a:latin typeface="Lora" pitchFamily="34" charset="0"/>
                <a:ea typeface="Lora" pitchFamily="34" charset="-122"/>
                <a:cs typeface="Lora" pitchFamily="34" charset="-120"/>
              </a:rPr>
              <a:t>Libraries : pandas and numpy </a:t>
            </a:r>
            <a:endParaRPr lang="en-US" sz="2650" dirty="0"/>
          </a:p>
        </p:txBody>
      </p:sp>
      <p:sp>
        <p:nvSpPr>
          <p:cNvPr id="5" name="Text 2"/>
          <p:cNvSpPr/>
          <p:nvPr/>
        </p:nvSpPr>
        <p:spPr>
          <a:xfrm>
            <a:off x="837724" y="4075867"/>
            <a:ext cx="7468553" cy="1922145"/>
          </a:xfrm>
          <a:prstGeom prst="rect">
            <a:avLst/>
          </a:prstGeom>
          <a:noFill/>
          <a:ln/>
        </p:spPr>
        <p:txBody>
          <a:bodyPr wrap="square" lIns="0" tIns="0" rIns="0" bIns="0" rtlCol="0" anchor="t"/>
          <a:lstStyle/>
          <a:p>
            <a:pPr marL="0" indent="0" algn="l">
              <a:lnSpc>
                <a:spcPts val="3750"/>
              </a:lnSpc>
              <a:buNone/>
            </a:pPr>
            <a:r>
              <a:rPr lang="en-US" sz="2350" dirty="0">
                <a:solidFill>
                  <a:srgbClr val="D6E5EF"/>
                </a:solidFill>
                <a:latin typeface="Source Sans Pro" pitchFamily="34" charset="0"/>
                <a:ea typeface="Source Sans Pro" pitchFamily="34" charset="-122"/>
                <a:cs typeface="Source Sans Pro" pitchFamily="34" charset="-120"/>
              </a:rPr>
              <a:t>The raw data is cleaned and organized using basic operations provided by pandas and </a:t>
            </a:r>
            <a:r>
              <a:rPr lang="en-US" sz="2350" dirty="0" err="1">
                <a:solidFill>
                  <a:srgbClr val="D6E5EF"/>
                </a:solidFill>
                <a:latin typeface="Source Sans Pro" pitchFamily="34" charset="0"/>
                <a:ea typeface="Source Sans Pro" pitchFamily="34" charset="-122"/>
                <a:cs typeface="Source Sans Pro" pitchFamily="34" charset="-120"/>
              </a:rPr>
              <a:t>numpy</a:t>
            </a:r>
            <a:r>
              <a:rPr lang="en-US" sz="2350" dirty="0">
                <a:solidFill>
                  <a:srgbClr val="D6E5EF"/>
                </a:solidFill>
                <a:latin typeface="Source Sans Pro" pitchFamily="34" charset="0"/>
                <a:ea typeface="Source Sans Pro" pitchFamily="34" charset="-122"/>
                <a:cs typeface="Source Sans Pro" pitchFamily="34" charset="-120"/>
              </a:rPr>
              <a:t>. This includes removing unnecessary columns, handling missing values, and preparing the data for feature extraction.</a:t>
            </a:r>
            <a:endParaRPr lang="en-US" sz="2350" dirty="0"/>
          </a:p>
        </p:txBody>
      </p:sp>
      <p:pic>
        <p:nvPicPr>
          <p:cNvPr id="7" name="Picture 6">
            <a:extLst>
              <a:ext uri="{FF2B5EF4-FFF2-40B4-BE49-F238E27FC236}">
                <a16:creationId xmlns:a16="http://schemas.microsoft.com/office/drawing/2014/main" id="{14AF6C46-6CD3-F38B-BCF7-F1B4351C6453}"/>
              </a:ext>
            </a:extLst>
          </p:cNvPr>
          <p:cNvPicPr>
            <a:picLocks noChangeAspect="1"/>
          </p:cNvPicPr>
          <p:nvPr/>
        </p:nvPicPr>
        <p:blipFill>
          <a:blip r:embed="rId3"/>
          <a:stretch>
            <a:fillRect/>
          </a:stretch>
        </p:blipFill>
        <p:spPr>
          <a:xfrm>
            <a:off x="8160188" y="0"/>
            <a:ext cx="6470212" cy="82296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3" name="Text 0"/>
          <p:cNvSpPr/>
          <p:nvPr/>
        </p:nvSpPr>
        <p:spPr>
          <a:xfrm>
            <a:off x="6324124" y="1756767"/>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00B050"/>
                </a:solidFill>
                <a:latin typeface="Lora" pitchFamily="34" charset="0"/>
                <a:ea typeface="Lora" pitchFamily="34" charset="-122"/>
                <a:cs typeface="Lora" pitchFamily="34" charset="-120"/>
              </a:rPr>
              <a:t>FEATURE EXTRACTION</a:t>
            </a:r>
            <a:endParaRPr lang="en-US" sz="4400" dirty="0">
              <a:solidFill>
                <a:srgbClr val="00B050"/>
              </a:solidFill>
            </a:endParaRPr>
          </a:p>
        </p:txBody>
      </p:sp>
      <p:sp>
        <p:nvSpPr>
          <p:cNvPr id="4" name="Text 1"/>
          <p:cNvSpPr/>
          <p:nvPr/>
        </p:nvSpPr>
        <p:spPr>
          <a:xfrm>
            <a:off x="6324124" y="2819757"/>
            <a:ext cx="6447115" cy="422315"/>
          </a:xfrm>
          <a:prstGeom prst="rect">
            <a:avLst/>
          </a:prstGeom>
          <a:noFill/>
          <a:ln/>
        </p:spPr>
        <p:txBody>
          <a:bodyPr wrap="none" lIns="0" tIns="0" rIns="0" bIns="0" rtlCol="0" anchor="t"/>
          <a:lstStyle/>
          <a:p>
            <a:pPr marL="0" indent="0" algn="l">
              <a:lnSpc>
                <a:spcPts val="3300"/>
              </a:lnSpc>
              <a:buNone/>
            </a:pPr>
            <a:r>
              <a:rPr lang="en-US" sz="2650" dirty="0">
                <a:solidFill>
                  <a:srgbClr val="F98AC7"/>
                </a:solidFill>
                <a:latin typeface="Lora" pitchFamily="34" charset="0"/>
                <a:ea typeface="Lora" pitchFamily="34" charset="-122"/>
                <a:cs typeface="Lora" pitchFamily="34" charset="-120"/>
              </a:rPr>
              <a:t>Algorithm: Rule-based heuristic methods</a:t>
            </a:r>
            <a:endParaRPr lang="en-US" sz="2650" dirty="0"/>
          </a:p>
        </p:txBody>
      </p:sp>
      <p:sp>
        <p:nvSpPr>
          <p:cNvPr id="5" name="Text 2"/>
          <p:cNvSpPr/>
          <p:nvPr/>
        </p:nvSpPr>
        <p:spPr>
          <a:xfrm>
            <a:off x="6324124" y="3611397"/>
            <a:ext cx="7468553" cy="2871788"/>
          </a:xfrm>
          <a:prstGeom prst="rect">
            <a:avLst/>
          </a:prstGeom>
          <a:noFill/>
          <a:ln/>
        </p:spPr>
        <p:txBody>
          <a:bodyPr wrap="square" lIns="0" tIns="0" rIns="0" bIns="0" rtlCol="0" anchor="t"/>
          <a:lstStyle/>
          <a:p>
            <a:pPr marL="0" indent="0" algn="l">
              <a:lnSpc>
                <a:spcPts val="3750"/>
              </a:lnSpc>
              <a:buNone/>
            </a:pPr>
            <a:r>
              <a:rPr lang="en-US" sz="2350" dirty="0">
                <a:solidFill>
                  <a:srgbClr val="D6E5EF"/>
                </a:solidFill>
                <a:latin typeface="Source Sans Pro" pitchFamily="34" charset="0"/>
                <a:ea typeface="Source Sans Pro" pitchFamily="34" charset="-122"/>
                <a:cs typeface="Source Sans Pro" pitchFamily="34" charset="-120"/>
              </a:rPr>
              <a:t>Instead of using a prebuilt algorithm, the project uses custom-written rules to extract features from each URL. These rules check for things like if the URL has an IP address, how long the URL is, whether it uses HTTPS, the number of subdomains, and many more — all based on known patterns in phishing websites.</a:t>
            </a:r>
            <a:endParaRPr lang="en-US" sz="2350" dirty="0"/>
          </a:p>
        </p:txBody>
      </p:sp>
      <p:pic>
        <p:nvPicPr>
          <p:cNvPr id="7" name="Picture 6">
            <a:extLst>
              <a:ext uri="{FF2B5EF4-FFF2-40B4-BE49-F238E27FC236}">
                <a16:creationId xmlns:a16="http://schemas.microsoft.com/office/drawing/2014/main" id="{D49E5B3A-FDF5-9E25-E6B4-B1732E7C5B96}"/>
              </a:ext>
            </a:extLst>
          </p:cNvPr>
          <p:cNvPicPr>
            <a:picLocks noChangeAspect="1"/>
          </p:cNvPicPr>
          <p:nvPr/>
        </p:nvPicPr>
        <p:blipFill>
          <a:blip r:embed="rId3"/>
          <a:stretch>
            <a:fillRect/>
          </a:stretch>
        </p:blipFill>
        <p:spPr>
          <a:xfrm>
            <a:off x="0" y="0"/>
            <a:ext cx="5742878" cy="8229600"/>
          </a:xfrm>
          <a:prstGeom prst="rect">
            <a:avLst/>
          </a:prstGeom>
        </p:spPr>
      </p:pic>
      <p:sp>
        <p:nvSpPr>
          <p:cNvPr id="11" name="Rectangle 10">
            <a:extLst>
              <a:ext uri="{FF2B5EF4-FFF2-40B4-BE49-F238E27FC236}">
                <a16:creationId xmlns:a16="http://schemas.microsoft.com/office/drawing/2014/main" id="{9FD59396-E0B6-80F1-B3D5-3045121129DA}"/>
              </a:ext>
            </a:extLst>
          </p:cNvPr>
          <p:cNvSpPr/>
          <p:nvPr/>
        </p:nvSpPr>
        <p:spPr>
          <a:xfrm>
            <a:off x="11472505" y="7738946"/>
            <a:ext cx="3157895" cy="49065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PHISHING WEBSITE DETECTION</a:t>
            </a:r>
            <a:endParaRPr lang="en-IN"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8751570" y="0"/>
            <a:ext cx="5878830" cy="8229600"/>
          </a:xfrm>
          <a:prstGeom prst="rect">
            <a:avLst/>
          </a:prstGeom>
        </p:spPr>
      </p:pic>
      <p:sp>
        <p:nvSpPr>
          <p:cNvPr id="4" name="Text 0"/>
          <p:cNvSpPr/>
          <p:nvPr/>
        </p:nvSpPr>
        <p:spPr>
          <a:xfrm>
            <a:off x="837724" y="1605439"/>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00B050"/>
                </a:solidFill>
                <a:latin typeface="Lora" pitchFamily="34" charset="0"/>
                <a:ea typeface="Lora" pitchFamily="34" charset="-122"/>
                <a:cs typeface="Lora" pitchFamily="34" charset="-120"/>
              </a:rPr>
              <a:t>TRAINING ML MODEL</a:t>
            </a:r>
            <a:endParaRPr lang="en-US" sz="4400" dirty="0">
              <a:solidFill>
                <a:srgbClr val="00B050"/>
              </a:solidFill>
            </a:endParaRPr>
          </a:p>
        </p:txBody>
      </p:sp>
      <p:sp>
        <p:nvSpPr>
          <p:cNvPr id="5" name="Text 1"/>
          <p:cNvSpPr/>
          <p:nvPr/>
        </p:nvSpPr>
        <p:spPr>
          <a:xfrm>
            <a:off x="837724" y="2668429"/>
            <a:ext cx="7189232" cy="422315"/>
          </a:xfrm>
          <a:prstGeom prst="rect">
            <a:avLst/>
          </a:prstGeom>
          <a:noFill/>
          <a:ln/>
        </p:spPr>
        <p:txBody>
          <a:bodyPr wrap="none" lIns="0" tIns="0" rIns="0" bIns="0" rtlCol="0" anchor="t"/>
          <a:lstStyle/>
          <a:p>
            <a:pPr marL="0" indent="0" algn="l">
              <a:lnSpc>
                <a:spcPts val="3300"/>
              </a:lnSpc>
              <a:buNone/>
            </a:pPr>
            <a:r>
              <a:rPr lang="en-US" sz="2650" dirty="0">
                <a:solidFill>
                  <a:srgbClr val="F98AC7"/>
                </a:solidFill>
                <a:latin typeface="Lora" pitchFamily="34" charset="0"/>
                <a:ea typeface="Lora" pitchFamily="34" charset="-122"/>
                <a:cs typeface="Lora" pitchFamily="34" charset="-120"/>
              </a:rPr>
              <a:t>Algorithm : Gradient Boosting Classifier (GBC)</a:t>
            </a:r>
            <a:endParaRPr lang="en-US" sz="2650" dirty="0"/>
          </a:p>
        </p:txBody>
      </p:sp>
      <p:sp>
        <p:nvSpPr>
          <p:cNvPr id="6" name="Text 2"/>
          <p:cNvSpPr/>
          <p:nvPr/>
        </p:nvSpPr>
        <p:spPr>
          <a:xfrm>
            <a:off x="837724" y="3449717"/>
            <a:ext cx="4267676" cy="422315"/>
          </a:xfrm>
          <a:prstGeom prst="rect">
            <a:avLst/>
          </a:prstGeom>
          <a:noFill/>
          <a:ln/>
        </p:spPr>
        <p:txBody>
          <a:bodyPr wrap="none" lIns="0" tIns="0" rIns="0" bIns="0" rtlCol="0" anchor="t"/>
          <a:lstStyle/>
          <a:p>
            <a:pPr marL="0" indent="0" algn="l">
              <a:lnSpc>
                <a:spcPts val="3300"/>
              </a:lnSpc>
              <a:buNone/>
            </a:pPr>
            <a:r>
              <a:rPr lang="en-US" sz="2650" dirty="0">
                <a:solidFill>
                  <a:srgbClr val="F98AC7"/>
                </a:solidFill>
                <a:latin typeface="Lora" pitchFamily="34" charset="0"/>
                <a:ea typeface="Lora" pitchFamily="34" charset="-122"/>
                <a:cs typeface="Lora" pitchFamily="34" charset="-120"/>
              </a:rPr>
              <a:t>Libraries : sklearn.ensemble</a:t>
            </a:r>
            <a:endParaRPr lang="en-US" sz="2650" dirty="0"/>
          </a:p>
        </p:txBody>
      </p:sp>
      <p:sp>
        <p:nvSpPr>
          <p:cNvPr id="7" name="Text 3"/>
          <p:cNvSpPr/>
          <p:nvPr/>
        </p:nvSpPr>
        <p:spPr>
          <a:xfrm>
            <a:off x="837724" y="4231005"/>
            <a:ext cx="7468553" cy="2393156"/>
          </a:xfrm>
          <a:prstGeom prst="rect">
            <a:avLst/>
          </a:prstGeom>
          <a:noFill/>
          <a:ln/>
        </p:spPr>
        <p:txBody>
          <a:bodyPr wrap="square" lIns="0" tIns="0" rIns="0" bIns="0" rtlCol="0" anchor="t"/>
          <a:lstStyle/>
          <a:p>
            <a:pPr marL="0" indent="0" algn="l">
              <a:lnSpc>
                <a:spcPts val="3750"/>
              </a:lnSpc>
              <a:buNone/>
            </a:pPr>
            <a:r>
              <a:rPr lang="en-US" sz="2350" dirty="0">
                <a:solidFill>
                  <a:srgbClr val="D6E5EF"/>
                </a:solidFill>
                <a:latin typeface="Source Sans Pro" pitchFamily="34" charset="0"/>
                <a:ea typeface="Source Sans Pro" pitchFamily="34" charset="-122"/>
                <a:cs typeface="Source Sans Pro" pitchFamily="34" charset="-120"/>
              </a:rPr>
              <a:t>This is a powerful machine learning algorithm that builds many small decision trees one by one. Each new tree tries to fix the mistakes made by the previous ones. This "boosting" process helps create a highly accurate model that can detect phishing websites effectively.</a:t>
            </a:r>
            <a:endParaRPr lang="en-US" sz="23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605439"/>
            <a:ext cx="5778698" cy="704017"/>
          </a:xfrm>
          <a:prstGeom prst="rect">
            <a:avLst/>
          </a:prstGeom>
          <a:noFill/>
          <a:ln/>
        </p:spPr>
        <p:txBody>
          <a:bodyPr wrap="none" lIns="0" tIns="0" rIns="0" bIns="0" rtlCol="0" anchor="t"/>
          <a:lstStyle/>
          <a:p>
            <a:pPr marL="0" indent="0" algn="l">
              <a:lnSpc>
                <a:spcPts val="5500"/>
              </a:lnSpc>
              <a:buNone/>
            </a:pPr>
            <a:r>
              <a:rPr lang="en-US" sz="4400" dirty="0">
                <a:solidFill>
                  <a:srgbClr val="00B050"/>
                </a:solidFill>
                <a:latin typeface="Lora" pitchFamily="34" charset="0"/>
                <a:ea typeface="Lora" pitchFamily="34" charset="-122"/>
                <a:cs typeface="Lora" pitchFamily="34" charset="-120"/>
              </a:rPr>
              <a:t>TESTING AND VALIDATION</a:t>
            </a:r>
            <a:endParaRPr lang="en-US" sz="4400" dirty="0">
              <a:solidFill>
                <a:srgbClr val="00B050"/>
              </a:solidFill>
            </a:endParaRPr>
          </a:p>
        </p:txBody>
      </p:sp>
      <p:sp>
        <p:nvSpPr>
          <p:cNvPr id="4" name="Text 1"/>
          <p:cNvSpPr/>
          <p:nvPr/>
        </p:nvSpPr>
        <p:spPr>
          <a:xfrm>
            <a:off x="6324124" y="2668429"/>
            <a:ext cx="6235660" cy="422315"/>
          </a:xfrm>
          <a:prstGeom prst="rect">
            <a:avLst/>
          </a:prstGeom>
          <a:noFill/>
          <a:ln/>
        </p:spPr>
        <p:txBody>
          <a:bodyPr wrap="none" lIns="0" tIns="0" rIns="0" bIns="0" rtlCol="0" anchor="t"/>
          <a:lstStyle/>
          <a:p>
            <a:pPr marL="0" indent="0" algn="l">
              <a:lnSpc>
                <a:spcPts val="3300"/>
              </a:lnSpc>
              <a:buNone/>
            </a:pPr>
            <a:r>
              <a:rPr lang="en-US" sz="2650" dirty="0">
                <a:solidFill>
                  <a:srgbClr val="F98AC7"/>
                </a:solidFill>
                <a:latin typeface="Lora" pitchFamily="34" charset="0"/>
                <a:ea typeface="Lora" pitchFamily="34" charset="-122"/>
                <a:cs typeface="Lora" pitchFamily="34" charset="-120"/>
              </a:rPr>
              <a:t>Algorithm : Gradient Boosting Classifier</a:t>
            </a:r>
            <a:endParaRPr lang="en-US" sz="2650" dirty="0"/>
          </a:p>
        </p:txBody>
      </p:sp>
      <p:sp>
        <p:nvSpPr>
          <p:cNvPr id="5" name="Text 2"/>
          <p:cNvSpPr/>
          <p:nvPr/>
        </p:nvSpPr>
        <p:spPr>
          <a:xfrm>
            <a:off x="6324124" y="3449717"/>
            <a:ext cx="4267676" cy="422315"/>
          </a:xfrm>
          <a:prstGeom prst="rect">
            <a:avLst/>
          </a:prstGeom>
          <a:noFill/>
          <a:ln/>
        </p:spPr>
        <p:txBody>
          <a:bodyPr wrap="none" lIns="0" tIns="0" rIns="0" bIns="0" rtlCol="0" anchor="t"/>
          <a:lstStyle/>
          <a:p>
            <a:pPr marL="0" indent="0" algn="l">
              <a:lnSpc>
                <a:spcPts val="3300"/>
              </a:lnSpc>
              <a:buNone/>
            </a:pPr>
            <a:r>
              <a:rPr lang="en-US" sz="2650" dirty="0">
                <a:solidFill>
                  <a:srgbClr val="F98AC7"/>
                </a:solidFill>
                <a:latin typeface="Lora" pitchFamily="34" charset="0"/>
                <a:ea typeface="Lora" pitchFamily="34" charset="-122"/>
                <a:cs typeface="Lora" pitchFamily="34" charset="-120"/>
              </a:rPr>
              <a:t>Libraries : sklearn.ensemble</a:t>
            </a:r>
            <a:endParaRPr lang="en-US" sz="2650" dirty="0"/>
          </a:p>
        </p:txBody>
      </p:sp>
      <p:sp>
        <p:nvSpPr>
          <p:cNvPr id="6" name="Text 3"/>
          <p:cNvSpPr/>
          <p:nvPr/>
        </p:nvSpPr>
        <p:spPr>
          <a:xfrm>
            <a:off x="6324124" y="4231005"/>
            <a:ext cx="7468553" cy="2393156"/>
          </a:xfrm>
          <a:prstGeom prst="rect">
            <a:avLst/>
          </a:prstGeom>
          <a:noFill/>
          <a:ln/>
        </p:spPr>
        <p:txBody>
          <a:bodyPr wrap="square" lIns="0" tIns="0" rIns="0" bIns="0" rtlCol="0" anchor="t"/>
          <a:lstStyle/>
          <a:p>
            <a:pPr marL="0" indent="0" algn="l">
              <a:lnSpc>
                <a:spcPts val="3750"/>
              </a:lnSpc>
              <a:buNone/>
            </a:pPr>
            <a:r>
              <a:rPr lang="en-US" sz="2350" dirty="0">
                <a:solidFill>
                  <a:srgbClr val="D6E5EF"/>
                </a:solidFill>
                <a:latin typeface="Source Sans Pro" pitchFamily="34" charset="0"/>
                <a:ea typeface="Source Sans Pro" pitchFamily="34" charset="-122"/>
                <a:cs typeface="Source Sans Pro" pitchFamily="34" charset="-120"/>
              </a:rPr>
              <a:t>After training, the same GBC model is used to predict whether new or unseen URLs are phishing or legitimate. The model makes decisions based on the patterns it learned during training and gives either a direct prediction or a probability score.</a:t>
            </a:r>
            <a:endParaRPr lang="en-US" sz="2350" dirty="0"/>
          </a:p>
        </p:txBody>
      </p:sp>
      <p:sp>
        <p:nvSpPr>
          <p:cNvPr id="7" name="Rectangle 6">
            <a:extLst>
              <a:ext uri="{FF2B5EF4-FFF2-40B4-BE49-F238E27FC236}">
                <a16:creationId xmlns:a16="http://schemas.microsoft.com/office/drawing/2014/main" id="{31B9C8F4-7165-681F-4C06-B21C86B1C3A4}"/>
              </a:ext>
            </a:extLst>
          </p:cNvPr>
          <p:cNvSpPr/>
          <p:nvPr/>
        </p:nvSpPr>
        <p:spPr>
          <a:xfrm>
            <a:off x="11472505" y="7738946"/>
            <a:ext cx="3157895" cy="49065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PHISHING WEBSITE DETECTION</a:t>
            </a:r>
            <a:endParaRPr lang="en-IN"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24138" y="570428"/>
            <a:ext cx="5156954" cy="608528"/>
          </a:xfrm>
          <a:prstGeom prst="rect">
            <a:avLst/>
          </a:prstGeom>
          <a:noFill/>
        </p:spPr>
        <p:txBody>
          <a:bodyPr wrap="none" lIns="0" tIns="0" rIns="0" bIns="0" rtlCol="0" anchor="t"/>
          <a:lstStyle/>
          <a:p>
            <a:pPr marL="0" indent="0" algn="l">
              <a:lnSpc>
                <a:spcPts val="4750"/>
              </a:lnSpc>
              <a:buNone/>
            </a:pPr>
            <a:r>
              <a:rPr lang="en-IN" altLang="en-US" sz="3800" dirty="0">
                <a:solidFill>
                  <a:srgbClr val="00B050"/>
                </a:solidFill>
                <a:latin typeface="Lora" pitchFamily="34" charset="0"/>
                <a:ea typeface="Lora" pitchFamily="34" charset="-122"/>
                <a:cs typeface="Lora" pitchFamily="34" charset="-120"/>
              </a:rPr>
              <a:t>PROJECT SNAPSHOTS</a:t>
            </a:r>
          </a:p>
        </p:txBody>
      </p:sp>
      <p:sp>
        <p:nvSpPr>
          <p:cNvPr id="6" name="Text 3"/>
          <p:cNvSpPr/>
          <p:nvPr/>
        </p:nvSpPr>
        <p:spPr>
          <a:xfrm>
            <a:off x="920710" y="1644372"/>
            <a:ext cx="7302579" cy="5295900"/>
          </a:xfrm>
          <a:prstGeom prst="rect">
            <a:avLst/>
          </a:prstGeom>
          <a:noFill/>
        </p:spPr>
        <p:txBody>
          <a:bodyPr wrap="square" lIns="0" tIns="0" rIns="0" bIns="0" rtlCol="0" anchor="t"/>
          <a:lstStyle/>
          <a:p>
            <a:pPr marL="0" indent="0" algn="l">
              <a:lnSpc>
                <a:spcPts val="2600"/>
              </a:lnSpc>
              <a:buNone/>
            </a:pPr>
            <a:endParaRPr lang="en-US" sz="1600" dirty="0"/>
          </a:p>
          <a:p>
            <a:pPr marL="0" indent="0" algn="l">
              <a:lnSpc>
                <a:spcPts val="2600"/>
              </a:lnSpc>
              <a:buNone/>
            </a:pPr>
            <a:r>
              <a:rPr lang="en-US" sz="1600" dirty="0">
                <a:solidFill>
                  <a:srgbClr val="D6E5EF"/>
                </a:solidFill>
                <a:highlight>
                  <a:srgbClr val="49042A"/>
                </a:highlight>
                <a:latin typeface="Consolas" panose="020B0609020204030204" pitchFamily="34" charset="0"/>
                <a:ea typeface="Consolas" panose="020B0609020204030204" pitchFamily="34" charset="-122"/>
                <a:cs typeface="Consolas" panose="020B0609020204030204" pitchFamily="34" charset="-120"/>
              </a:rPr>
              <a:t>  </a:t>
            </a:r>
            <a:endParaRPr lang="en-US" sz="1600" dirty="0"/>
          </a:p>
        </p:txBody>
      </p:sp>
      <p:sp>
        <p:nvSpPr>
          <p:cNvPr id="7" name="Text 4"/>
          <p:cNvSpPr/>
          <p:nvPr/>
        </p:nvSpPr>
        <p:spPr>
          <a:xfrm>
            <a:off x="724138" y="7328178"/>
            <a:ext cx="7695724" cy="330994"/>
          </a:xfrm>
          <a:prstGeom prst="rect">
            <a:avLst/>
          </a:prstGeom>
          <a:noFill/>
        </p:spPr>
        <p:txBody>
          <a:bodyPr wrap="none" lIns="0" tIns="0" rIns="0" bIns="0" rtlCol="0" anchor="t"/>
          <a:lstStyle/>
          <a:p>
            <a:pPr marL="0" indent="0" algn="l">
              <a:lnSpc>
                <a:spcPts val="2600"/>
              </a:lnSpc>
              <a:buNone/>
            </a:pPr>
            <a:endParaRPr lang="en-US" sz="1600" dirty="0"/>
          </a:p>
        </p:txBody>
      </p:sp>
      <p:sp>
        <p:nvSpPr>
          <p:cNvPr id="8" name="Rectangle 7"/>
          <p:cNvSpPr/>
          <p:nvPr/>
        </p:nvSpPr>
        <p:spPr>
          <a:xfrm>
            <a:off x="11472505" y="7738946"/>
            <a:ext cx="3157895" cy="49065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PHISHING WEBSITE DETECTION</a:t>
            </a:r>
            <a:endParaRPr lang="en-IN" dirty="0">
              <a:ln w="0"/>
              <a:solidFill>
                <a:schemeClr val="tx1"/>
              </a:solidFill>
              <a:effectLst>
                <a:outerShdw blurRad="38100" dist="19050" dir="2700000" algn="tl" rotWithShape="0">
                  <a:schemeClr val="dk1">
                    <a:alpha val="40000"/>
                  </a:schemeClr>
                </a:outerShdw>
              </a:effectLst>
            </a:endParaRPr>
          </a:p>
        </p:txBody>
      </p:sp>
      <p:sp>
        <p:nvSpPr>
          <p:cNvPr id="9" name="Text Box 8"/>
          <p:cNvSpPr txBox="1"/>
          <p:nvPr/>
        </p:nvSpPr>
        <p:spPr>
          <a:xfrm>
            <a:off x="1141730" y="1259205"/>
            <a:ext cx="7897495" cy="521970"/>
          </a:xfrm>
          <a:prstGeom prst="rect">
            <a:avLst/>
          </a:prstGeom>
          <a:noFill/>
        </p:spPr>
        <p:txBody>
          <a:bodyPr wrap="square" rtlCol="0">
            <a:spAutoFit/>
          </a:bodyPr>
          <a:lstStyle/>
          <a:p>
            <a:r>
              <a:rPr lang="en-IN" altLang="en-US" sz="2800">
                <a:solidFill>
                  <a:schemeClr val="bg1"/>
                </a:solidFill>
                <a:latin typeface="Arial" panose="020B0604020202020204" pitchFamily="34" charset="0"/>
                <a:cs typeface="Arial" panose="020B0604020202020204" pitchFamily="34" charset="0"/>
              </a:rPr>
              <a:t>How End Users can navigate in our websites</a:t>
            </a:r>
          </a:p>
        </p:txBody>
      </p:sp>
      <p:pic>
        <p:nvPicPr>
          <p:cNvPr id="10" name="Picture 9"/>
          <p:cNvPicPr>
            <a:picLocks noChangeAspect="1"/>
          </p:cNvPicPr>
          <p:nvPr/>
        </p:nvPicPr>
        <p:blipFill>
          <a:blip r:embed="rId3"/>
          <a:stretch>
            <a:fillRect/>
          </a:stretch>
        </p:blipFill>
        <p:spPr>
          <a:xfrm>
            <a:off x="1881505" y="1800225"/>
            <a:ext cx="10868025" cy="579818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2255" y="648335"/>
            <a:ext cx="14105255" cy="6932295"/>
          </a:xfrm>
          <a:prstGeom prst="rect">
            <a:avLst/>
          </a:prstGeom>
        </p:spPr>
      </p:pic>
      <p:sp>
        <p:nvSpPr>
          <p:cNvPr id="6" name="Rectangle 5"/>
          <p:cNvSpPr/>
          <p:nvPr/>
        </p:nvSpPr>
        <p:spPr>
          <a:xfrm>
            <a:off x="11472505" y="7738946"/>
            <a:ext cx="3157895" cy="49065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PHISHING WEBSITE DETECTION</a:t>
            </a:r>
            <a:endParaRPr lang="en-IN"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308467"/>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00B050"/>
                </a:solidFill>
                <a:latin typeface="Lora" pitchFamily="34" charset="0"/>
                <a:ea typeface="Lora" pitchFamily="34" charset="-122"/>
                <a:cs typeface="Lora" pitchFamily="34" charset="-120"/>
              </a:rPr>
              <a:t>ABSTRACT</a:t>
            </a:r>
            <a:endParaRPr lang="en-US" sz="4400" dirty="0">
              <a:solidFill>
                <a:srgbClr val="00B050"/>
              </a:solidFill>
            </a:endParaRPr>
          </a:p>
        </p:txBody>
      </p:sp>
      <p:sp>
        <p:nvSpPr>
          <p:cNvPr id="3" name="Text 1"/>
          <p:cNvSpPr/>
          <p:nvPr/>
        </p:nvSpPr>
        <p:spPr>
          <a:xfrm>
            <a:off x="837724" y="1368571"/>
            <a:ext cx="12954952" cy="2393156"/>
          </a:xfrm>
          <a:prstGeom prst="rect">
            <a:avLst/>
          </a:prstGeom>
          <a:noFill/>
          <a:ln/>
        </p:spPr>
        <p:txBody>
          <a:bodyPr wrap="square" lIns="0" tIns="0" rIns="0" bIns="0" rtlCol="0" anchor="t"/>
          <a:lstStyle/>
          <a:p>
            <a:pPr marL="0" indent="0" algn="l">
              <a:lnSpc>
                <a:spcPts val="3750"/>
              </a:lnSpc>
              <a:buNone/>
            </a:pPr>
            <a:r>
              <a:rPr lang="en-US" sz="2350" dirty="0">
                <a:solidFill>
                  <a:srgbClr val="D6E5EF"/>
                </a:solidFill>
                <a:latin typeface="Source Sans Pro" pitchFamily="34" charset="0"/>
                <a:ea typeface="Source Sans Pro" pitchFamily="34" charset="-122"/>
                <a:cs typeface="Source Sans Pro" pitchFamily="34" charset="-120"/>
              </a:rPr>
              <a:t> Phishing websites are fake and deceptive sites specifically designed to trick users into revealing personal information such as usernames, passwords, banking credentials, and other sensitive data. These malicious websites often appear very similar to genuine ones, making it difficult for users to detect the fraud. Traditional detection techniques, which usually rely on blacklists or manually crafted rules, often fail to catch newer, more advanced, and cleverly disguised phishing scams that constantly </a:t>
            </a:r>
            <a:r>
              <a:rPr lang="en-US" sz="2350" dirty="0" err="1">
                <a:solidFill>
                  <a:srgbClr val="D6E5EF"/>
                </a:solidFill>
                <a:latin typeface="Source Sans Pro" pitchFamily="34" charset="0"/>
                <a:ea typeface="Source Sans Pro" pitchFamily="34" charset="-122"/>
                <a:cs typeface="Source Sans Pro" pitchFamily="34" charset="-120"/>
              </a:rPr>
              <a:t>evolve.In</a:t>
            </a:r>
            <a:r>
              <a:rPr lang="en-US" sz="2350" dirty="0">
                <a:solidFill>
                  <a:srgbClr val="D6E5EF"/>
                </a:solidFill>
                <a:latin typeface="Source Sans Pro" pitchFamily="34" charset="0"/>
                <a:ea typeface="Source Sans Pro" pitchFamily="34" charset="-122"/>
                <a:cs typeface="Source Sans Pro" pitchFamily="34" charset="-120"/>
              </a:rPr>
              <a:t> our proposed approach, we used the Gradient Boosting Classifier as the machine learning model to effectively identify phishing websites based on various significant features extracted from URLs. This model is highly effective at handling complex data and improving prediction accuracy by combining multiple weak learners. By extracting and comparing numerous characteristics, such as URL length, domain age, use of HTTPS, and presence of special characters, between legitimate and phishing URLs, the classifier learns to distinguish harmful links from safe ones. Through this method, we aim to enhance the accuracy and reliability of phishing detection systems in a fast-changing digital environment.</a:t>
            </a:r>
            <a:endParaRPr lang="en-US" sz="2350" dirty="0"/>
          </a:p>
        </p:txBody>
      </p:sp>
      <p:sp>
        <p:nvSpPr>
          <p:cNvPr id="4" name="Rectangle 3">
            <a:extLst>
              <a:ext uri="{FF2B5EF4-FFF2-40B4-BE49-F238E27FC236}">
                <a16:creationId xmlns:a16="http://schemas.microsoft.com/office/drawing/2014/main" id="{60F46762-E6C0-BF09-1233-29EC52F23A04}"/>
              </a:ext>
            </a:extLst>
          </p:cNvPr>
          <p:cNvSpPr/>
          <p:nvPr/>
        </p:nvSpPr>
        <p:spPr>
          <a:xfrm>
            <a:off x="11472505" y="7738946"/>
            <a:ext cx="3157895" cy="49065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PHISHING WEBSITE DETECTION</a:t>
            </a:r>
            <a:endParaRPr lang="en-IN"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7650" y="408940"/>
            <a:ext cx="14135100" cy="6924675"/>
          </a:xfrm>
          <a:prstGeom prst="rect">
            <a:avLst/>
          </a:prstGeom>
        </p:spPr>
      </p:pic>
      <p:sp>
        <p:nvSpPr>
          <p:cNvPr id="6" name="Rectangle 5"/>
          <p:cNvSpPr/>
          <p:nvPr/>
        </p:nvSpPr>
        <p:spPr>
          <a:xfrm>
            <a:off x="11472505" y="7738946"/>
            <a:ext cx="3157895" cy="49065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PHISHING WEBSITE DETECTION</a:t>
            </a:r>
            <a:endParaRPr lang="en-IN"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472505" y="7738946"/>
            <a:ext cx="3157895" cy="49065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PHISHING WEBSITE DETECTION</a:t>
            </a:r>
            <a:endParaRPr lang="en-IN" dirty="0">
              <a:ln w="0"/>
              <a:solidFill>
                <a:schemeClr val="tx1"/>
              </a:solidFill>
              <a:effectLst>
                <a:outerShdw blurRad="38100" dist="19050" dir="2700000" algn="tl" rotWithShape="0">
                  <a:schemeClr val="dk1">
                    <a:alpha val="40000"/>
                  </a:schemeClr>
                </a:outerShdw>
              </a:effectLst>
            </a:endParaRPr>
          </a:p>
        </p:txBody>
      </p:sp>
      <p:pic>
        <p:nvPicPr>
          <p:cNvPr id="2" name="Picture 1"/>
          <p:cNvPicPr>
            <a:picLocks noChangeAspect="1"/>
          </p:cNvPicPr>
          <p:nvPr/>
        </p:nvPicPr>
        <p:blipFill>
          <a:blip r:embed="rId2"/>
          <a:stretch>
            <a:fillRect/>
          </a:stretch>
        </p:blipFill>
        <p:spPr>
          <a:xfrm>
            <a:off x="1419225" y="909320"/>
            <a:ext cx="11791950" cy="641032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472505" y="7738946"/>
            <a:ext cx="3157895" cy="49065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PHISHING WEBSITE DETECTION</a:t>
            </a:r>
            <a:endParaRPr lang="en-IN" dirty="0">
              <a:ln w="0"/>
              <a:solidFill>
                <a:schemeClr val="tx1"/>
              </a:solidFill>
              <a:effectLst>
                <a:outerShdw blurRad="38100" dist="19050" dir="2700000" algn="tl" rotWithShape="0">
                  <a:schemeClr val="dk1">
                    <a:alpha val="40000"/>
                  </a:schemeClr>
                </a:outerShdw>
              </a:effectLst>
            </a:endParaRPr>
          </a:p>
        </p:txBody>
      </p:sp>
      <p:pic>
        <p:nvPicPr>
          <p:cNvPr id="2" name="Picture 1"/>
          <p:cNvPicPr>
            <a:picLocks noChangeAspect="1"/>
          </p:cNvPicPr>
          <p:nvPr/>
        </p:nvPicPr>
        <p:blipFill>
          <a:blip r:embed="rId2"/>
          <a:stretch>
            <a:fillRect/>
          </a:stretch>
        </p:blipFill>
        <p:spPr>
          <a:xfrm>
            <a:off x="654050" y="1371600"/>
            <a:ext cx="12818110" cy="6249035"/>
          </a:xfrm>
          <a:prstGeom prst="rect">
            <a:avLst/>
          </a:prstGeom>
        </p:spPr>
      </p:pic>
      <p:sp>
        <p:nvSpPr>
          <p:cNvPr id="3" name="Text Box 2"/>
          <p:cNvSpPr txBox="1"/>
          <p:nvPr/>
        </p:nvSpPr>
        <p:spPr>
          <a:xfrm>
            <a:off x="871855" y="483235"/>
            <a:ext cx="4876800" cy="706755"/>
          </a:xfrm>
          <a:prstGeom prst="rect">
            <a:avLst/>
          </a:prstGeom>
          <a:noFill/>
        </p:spPr>
        <p:txBody>
          <a:bodyPr wrap="square" rtlCol="0">
            <a:spAutoFit/>
          </a:bodyPr>
          <a:lstStyle/>
          <a:p>
            <a:r>
              <a:rPr lang="en-IN" altLang="en-US" sz="4000">
                <a:solidFill>
                  <a:srgbClr val="00B050"/>
                </a:solidFill>
                <a:latin typeface="Bahnschrift" panose="020B0502040204020203" charset="0"/>
                <a:cs typeface="Bahnschrift" panose="020B0502040204020203" charset="0"/>
              </a:rPr>
              <a:t>Admin panel</a:t>
            </a:r>
            <a:r>
              <a:rPr lang="en-IN" altLang="en-US" sz="4000">
                <a:solidFill>
                  <a:srgbClr val="00B050"/>
                </a:solidFill>
              </a:rPr>
              <a:t>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0"/>
          <p:cNvSpPr/>
          <p:nvPr/>
        </p:nvSpPr>
        <p:spPr>
          <a:xfrm>
            <a:off x="487561" y="339984"/>
            <a:ext cx="5632490" cy="704017"/>
          </a:xfrm>
          <a:prstGeom prst="rect">
            <a:avLst/>
          </a:prstGeom>
          <a:noFill/>
        </p:spPr>
        <p:txBody>
          <a:bodyPr wrap="none" lIns="0" tIns="0" rIns="0" bIns="0" rtlCol="0" anchor="t"/>
          <a:lstStyle/>
          <a:p>
            <a:pPr marL="0" indent="0" algn="l">
              <a:lnSpc>
                <a:spcPts val="5500"/>
              </a:lnSpc>
              <a:buNone/>
            </a:pPr>
            <a:endParaRPr lang="en-US" sz="4400" dirty="0">
              <a:solidFill>
                <a:srgbClr val="00B050"/>
              </a:solidFill>
            </a:endParaRPr>
          </a:p>
        </p:txBody>
      </p:sp>
      <p:sp>
        <p:nvSpPr>
          <p:cNvPr id="6" name="Rectangle 5"/>
          <p:cNvSpPr/>
          <p:nvPr/>
        </p:nvSpPr>
        <p:spPr>
          <a:xfrm>
            <a:off x="11472505" y="7738946"/>
            <a:ext cx="3157895" cy="49065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PHISHING WEBSITE DETECTION</a:t>
            </a:r>
            <a:endParaRPr lang="en-IN" dirty="0">
              <a:ln w="0"/>
              <a:solidFill>
                <a:schemeClr val="tx1"/>
              </a:solidFill>
              <a:effectLst>
                <a:outerShdw blurRad="38100" dist="19050" dir="2700000" algn="tl" rotWithShape="0">
                  <a:schemeClr val="dk1">
                    <a:alpha val="40000"/>
                  </a:schemeClr>
                </a:outerShdw>
              </a:effectLst>
            </a:endParaRPr>
          </a:p>
        </p:txBody>
      </p:sp>
      <p:pic>
        <p:nvPicPr>
          <p:cNvPr id="2" name="Picture 1"/>
          <p:cNvPicPr>
            <a:picLocks noChangeAspect="1"/>
          </p:cNvPicPr>
          <p:nvPr/>
        </p:nvPicPr>
        <p:blipFill>
          <a:blip r:embed="rId3"/>
          <a:stretch>
            <a:fillRect/>
          </a:stretch>
        </p:blipFill>
        <p:spPr>
          <a:xfrm>
            <a:off x="655320" y="583565"/>
            <a:ext cx="13122910" cy="687959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472505" y="7738946"/>
            <a:ext cx="3157895" cy="49065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PHISHING WEBSITE DETECTION</a:t>
            </a:r>
            <a:endParaRPr lang="en-IN" dirty="0">
              <a:ln w="0"/>
              <a:solidFill>
                <a:schemeClr val="tx1"/>
              </a:solidFill>
              <a:effectLst>
                <a:outerShdw blurRad="38100" dist="19050" dir="2700000" algn="tl" rotWithShape="0">
                  <a:schemeClr val="dk1">
                    <a:alpha val="40000"/>
                  </a:schemeClr>
                </a:outerShdw>
              </a:effectLst>
            </a:endParaRPr>
          </a:p>
        </p:txBody>
      </p:sp>
      <p:pic>
        <p:nvPicPr>
          <p:cNvPr id="2" name="Picture 1"/>
          <p:cNvPicPr>
            <a:picLocks noChangeAspect="1"/>
          </p:cNvPicPr>
          <p:nvPr/>
        </p:nvPicPr>
        <p:blipFill>
          <a:blip r:embed="rId2"/>
          <a:stretch>
            <a:fillRect/>
          </a:stretch>
        </p:blipFill>
        <p:spPr>
          <a:xfrm>
            <a:off x="581660" y="709930"/>
            <a:ext cx="13467715" cy="647446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472505" y="7738946"/>
            <a:ext cx="3157895" cy="49065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PHISHING WEBSITE DETECTION</a:t>
            </a:r>
            <a:endParaRPr lang="en-IN" dirty="0">
              <a:ln w="0"/>
              <a:solidFill>
                <a:schemeClr val="tx1"/>
              </a:solidFill>
              <a:effectLst>
                <a:outerShdw blurRad="38100" dist="19050" dir="2700000" algn="tl" rotWithShape="0">
                  <a:schemeClr val="dk1">
                    <a:alpha val="40000"/>
                  </a:schemeClr>
                </a:outerShdw>
              </a:effectLst>
            </a:endParaRPr>
          </a:p>
        </p:txBody>
      </p:sp>
      <p:pic>
        <p:nvPicPr>
          <p:cNvPr id="3" name="Picture 2"/>
          <p:cNvPicPr>
            <a:picLocks noChangeAspect="1"/>
          </p:cNvPicPr>
          <p:nvPr/>
        </p:nvPicPr>
        <p:blipFill>
          <a:blip r:embed="rId2"/>
          <a:stretch>
            <a:fillRect/>
          </a:stretch>
        </p:blipFill>
        <p:spPr>
          <a:xfrm>
            <a:off x="592455" y="863600"/>
            <a:ext cx="13445490" cy="65024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41985"/>
            <a:ext cx="14319885" cy="6945630"/>
          </a:xfrm>
          <a:prstGeom prst="rect">
            <a:avLst/>
          </a:prstGeom>
        </p:spPr>
      </p:pic>
      <p:sp>
        <p:nvSpPr>
          <p:cNvPr id="6" name="Rectangle 5"/>
          <p:cNvSpPr/>
          <p:nvPr/>
        </p:nvSpPr>
        <p:spPr>
          <a:xfrm>
            <a:off x="11472505" y="7738946"/>
            <a:ext cx="3157895" cy="49065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PHISHING WEBSITE DETECTION</a:t>
            </a:r>
            <a:endParaRPr lang="en-IN"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2920" y="766445"/>
            <a:ext cx="13623925" cy="6696710"/>
          </a:xfrm>
          <a:prstGeom prst="rect">
            <a:avLst/>
          </a:prstGeom>
        </p:spPr>
      </p:pic>
      <p:sp>
        <p:nvSpPr>
          <p:cNvPr id="6" name="Rectangle 5"/>
          <p:cNvSpPr/>
          <p:nvPr/>
        </p:nvSpPr>
        <p:spPr>
          <a:xfrm>
            <a:off x="11472505" y="7738946"/>
            <a:ext cx="3157895" cy="49065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PHISHING WEBSITE DETECTION</a:t>
            </a:r>
            <a:endParaRPr lang="en-IN"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Text 0"/>
          <p:cNvSpPr/>
          <p:nvPr/>
        </p:nvSpPr>
        <p:spPr>
          <a:xfrm>
            <a:off x="837724" y="1141214"/>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00B050"/>
                </a:solidFill>
                <a:latin typeface="Lora" pitchFamily="34" charset="0"/>
                <a:ea typeface="Lora" pitchFamily="34" charset="-122"/>
                <a:cs typeface="Lora" pitchFamily="34" charset="-120"/>
              </a:rPr>
              <a:t>FUTURE SCOPE</a:t>
            </a:r>
            <a:endParaRPr lang="en-US" sz="4400" dirty="0">
              <a:solidFill>
                <a:srgbClr val="00B050"/>
              </a:solidFill>
            </a:endParaRPr>
          </a:p>
        </p:txBody>
      </p:sp>
      <p:sp>
        <p:nvSpPr>
          <p:cNvPr id="3" name="Shape 1"/>
          <p:cNvSpPr/>
          <p:nvPr/>
        </p:nvSpPr>
        <p:spPr>
          <a:xfrm>
            <a:off x="837724" y="2323981"/>
            <a:ext cx="538520" cy="538520"/>
          </a:xfrm>
          <a:prstGeom prst="roundRect">
            <a:avLst>
              <a:gd name="adj" fmla="val 6668"/>
            </a:avLst>
          </a:prstGeom>
          <a:solidFill>
            <a:srgbClr val="444752"/>
          </a:solidFill>
          <a:ln/>
        </p:spPr>
      </p:sp>
      <p:sp>
        <p:nvSpPr>
          <p:cNvPr id="4" name="Text 2"/>
          <p:cNvSpPr/>
          <p:nvPr/>
        </p:nvSpPr>
        <p:spPr>
          <a:xfrm>
            <a:off x="937974" y="2381964"/>
            <a:ext cx="337899" cy="422434"/>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Lora" pitchFamily="34" charset="0"/>
                <a:ea typeface="Lora" pitchFamily="34" charset="-122"/>
                <a:cs typeface="Lora" pitchFamily="34" charset="-120"/>
              </a:rPr>
              <a:t>1</a:t>
            </a:r>
            <a:endParaRPr lang="en-US" sz="2650" dirty="0"/>
          </a:p>
        </p:txBody>
      </p:sp>
      <p:sp>
        <p:nvSpPr>
          <p:cNvPr id="5" name="Text 3"/>
          <p:cNvSpPr/>
          <p:nvPr/>
        </p:nvSpPr>
        <p:spPr>
          <a:xfrm>
            <a:off x="1615559" y="2368748"/>
            <a:ext cx="5021580" cy="422315"/>
          </a:xfrm>
          <a:prstGeom prst="rect">
            <a:avLst/>
          </a:prstGeom>
          <a:noFill/>
          <a:ln/>
        </p:spPr>
        <p:txBody>
          <a:bodyPr wrap="none" lIns="0" tIns="0" rIns="0" bIns="0" rtlCol="0" anchor="t"/>
          <a:lstStyle/>
          <a:p>
            <a:pPr marL="0" indent="0" algn="l">
              <a:lnSpc>
                <a:spcPts val="3300"/>
              </a:lnSpc>
              <a:buNone/>
            </a:pPr>
            <a:r>
              <a:rPr lang="en-US" sz="2650" dirty="0">
                <a:solidFill>
                  <a:srgbClr val="D6E5EF"/>
                </a:solidFill>
                <a:latin typeface="Lora" pitchFamily="34" charset="0"/>
                <a:ea typeface="Lora" pitchFamily="34" charset="-122"/>
                <a:cs typeface="Lora" pitchFamily="34" charset="-120"/>
              </a:rPr>
              <a:t>Real-time Detection Integration</a:t>
            </a:r>
            <a:endParaRPr lang="en-US" sz="2650" dirty="0"/>
          </a:p>
        </p:txBody>
      </p:sp>
      <p:sp>
        <p:nvSpPr>
          <p:cNvPr id="6" name="Text 4"/>
          <p:cNvSpPr/>
          <p:nvPr/>
        </p:nvSpPr>
        <p:spPr>
          <a:xfrm>
            <a:off x="1615559" y="2934653"/>
            <a:ext cx="5550098" cy="1532096"/>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The model can be integrated into web browsers or email clients to detect phishing links in real-time, warning users before they interact with malicious websites.</a:t>
            </a:r>
            <a:endParaRPr lang="en-US" sz="1850" dirty="0"/>
          </a:p>
        </p:txBody>
      </p:sp>
      <p:sp>
        <p:nvSpPr>
          <p:cNvPr id="7" name="Shape 5"/>
          <p:cNvSpPr/>
          <p:nvPr/>
        </p:nvSpPr>
        <p:spPr>
          <a:xfrm>
            <a:off x="7464862" y="2323981"/>
            <a:ext cx="538520" cy="538520"/>
          </a:xfrm>
          <a:prstGeom prst="roundRect">
            <a:avLst>
              <a:gd name="adj" fmla="val 6668"/>
            </a:avLst>
          </a:prstGeom>
          <a:solidFill>
            <a:srgbClr val="444752"/>
          </a:solidFill>
          <a:ln/>
        </p:spPr>
      </p:sp>
      <p:sp>
        <p:nvSpPr>
          <p:cNvPr id="8" name="Text 6"/>
          <p:cNvSpPr/>
          <p:nvPr/>
        </p:nvSpPr>
        <p:spPr>
          <a:xfrm>
            <a:off x="7565112" y="2381964"/>
            <a:ext cx="337899" cy="422434"/>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Lora" pitchFamily="34" charset="0"/>
                <a:ea typeface="Lora" pitchFamily="34" charset="-122"/>
                <a:cs typeface="Lora" pitchFamily="34" charset="-120"/>
              </a:rPr>
              <a:t>2</a:t>
            </a:r>
            <a:endParaRPr lang="en-US" sz="2650" dirty="0"/>
          </a:p>
        </p:txBody>
      </p:sp>
      <p:sp>
        <p:nvSpPr>
          <p:cNvPr id="9" name="Text 7"/>
          <p:cNvSpPr/>
          <p:nvPr/>
        </p:nvSpPr>
        <p:spPr>
          <a:xfrm>
            <a:off x="8242697" y="2368748"/>
            <a:ext cx="4894183" cy="422315"/>
          </a:xfrm>
          <a:prstGeom prst="rect">
            <a:avLst/>
          </a:prstGeom>
          <a:noFill/>
          <a:ln/>
        </p:spPr>
        <p:txBody>
          <a:bodyPr wrap="none" lIns="0" tIns="0" rIns="0" bIns="0" rtlCol="0" anchor="t"/>
          <a:lstStyle/>
          <a:p>
            <a:pPr marL="0" indent="0" algn="l">
              <a:lnSpc>
                <a:spcPts val="3300"/>
              </a:lnSpc>
              <a:buNone/>
            </a:pPr>
            <a:r>
              <a:rPr lang="en-US" sz="2650" dirty="0">
                <a:solidFill>
                  <a:srgbClr val="D6E5EF"/>
                </a:solidFill>
                <a:latin typeface="Lora" pitchFamily="34" charset="0"/>
                <a:ea typeface="Lora" pitchFamily="34" charset="-122"/>
                <a:cs typeface="Lora" pitchFamily="34" charset="-120"/>
              </a:rPr>
              <a:t>Deep Learning Implementation</a:t>
            </a:r>
            <a:endParaRPr lang="en-US" sz="2650" dirty="0"/>
          </a:p>
        </p:txBody>
      </p:sp>
      <p:sp>
        <p:nvSpPr>
          <p:cNvPr id="10" name="Text 8"/>
          <p:cNvSpPr/>
          <p:nvPr/>
        </p:nvSpPr>
        <p:spPr>
          <a:xfrm>
            <a:off x="8242697" y="2934653"/>
            <a:ext cx="5550098" cy="1532096"/>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Future versions of the system can use deep learning techniques such as LSTM or CNN models to analyze URLs, website content, and even screenshots for more accurate detection.</a:t>
            </a:r>
            <a:endParaRPr lang="en-US" sz="1850" dirty="0"/>
          </a:p>
        </p:txBody>
      </p:sp>
      <p:sp>
        <p:nvSpPr>
          <p:cNvPr id="11" name="Shape 9"/>
          <p:cNvSpPr/>
          <p:nvPr/>
        </p:nvSpPr>
        <p:spPr>
          <a:xfrm>
            <a:off x="837724" y="4945499"/>
            <a:ext cx="538520" cy="538520"/>
          </a:xfrm>
          <a:prstGeom prst="roundRect">
            <a:avLst>
              <a:gd name="adj" fmla="val 6668"/>
            </a:avLst>
          </a:prstGeom>
          <a:solidFill>
            <a:srgbClr val="444752"/>
          </a:solidFill>
          <a:ln/>
        </p:spPr>
      </p:sp>
      <p:sp>
        <p:nvSpPr>
          <p:cNvPr id="12" name="Text 10"/>
          <p:cNvSpPr/>
          <p:nvPr/>
        </p:nvSpPr>
        <p:spPr>
          <a:xfrm>
            <a:off x="937974" y="5003483"/>
            <a:ext cx="337899" cy="422434"/>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Lora" pitchFamily="34" charset="0"/>
                <a:ea typeface="Lora" pitchFamily="34" charset="-122"/>
                <a:cs typeface="Lora" pitchFamily="34" charset="-120"/>
              </a:rPr>
              <a:t>3</a:t>
            </a:r>
            <a:endParaRPr lang="en-US" sz="2650" dirty="0"/>
          </a:p>
        </p:txBody>
      </p:sp>
      <p:sp>
        <p:nvSpPr>
          <p:cNvPr id="13" name="Text 11"/>
          <p:cNvSpPr/>
          <p:nvPr/>
        </p:nvSpPr>
        <p:spPr>
          <a:xfrm>
            <a:off x="1615559" y="4990267"/>
            <a:ext cx="5137190" cy="422315"/>
          </a:xfrm>
          <a:prstGeom prst="rect">
            <a:avLst/>
          </a:prstGeom>
          <a:noFill/>
          <a:ln/>
        </p:spPr>
        <p:txBody>
          <a:bodyPr wrap="none" lIns="0" tIns="0" rIns="0" bIns="0" rtlCol="0" anchor="t"/>
          <a:lstStyle/>
          <a:p>
            <a:pPr marL="0" indent="0" algn="l">
              <a:lnSpc>
                <a:spcPts val="3300"/>
              </a:lnSpc>
              <a:buNone/>
            </a:pPr>
            <a:r>
              <a:rPr lang="en-US" sz="2650" dirty="0">
                <a:solidFill>
                  <a:srgbClr val="D6E5EF"/>
                </a:solidFill>
                <a:latin typeface="Lora" pitchFamily="34" charset="0"/>
                <a:ea typeface="Lora" pitchFamily="34" charset="-122"/>
                <a:cs typeface="Lora" pitchFamily="34" charset="-120"/>
              </a:rPr>
              <a:t>Browser Extension Development</a:t>
            </a:r>
            <a:endParaRPr lang="en-US" sz="2650" dirty="0"/>
          </a:p>
        </p:txBody>
      </p:sp>
      <p:sp>
        <p:nvSpPr>
          <p:cNvPr id="14" name="Text 12"/>
          <p:cNvSpPr/>
          <p:nvPr/>
        </p:nvSpPr>
        <p:spPr>
          <a:xfrm>
            <a:off x="1615559" y="5556171"/>
            <a:ext cx="5550098" cy="1532096"/>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A browser extension can be created to use the trained model directly within users' browsers. It can analyze links on webpages and provide instant alerts for suspected phishing URLs.</a:t>
            </a:r>
            <a:endParaRPr lang="en-US" sz="1850" dirty="0"/>
          </a:p>
        </p:txBody>
      </p:sp>
      <p:sp>
        <p:nvSpPr>
          <p:cNvPr id="15" name="Shape 13"/>
          <p:cNvSpPr/>
          <p:nvPr/>
        </p:nvSpPr>
        <p:spPr>
          <a:xfrm>
            <a:off x="7464862" y="4945499"/>
            <a:ext cx="538520" cy="538520"/>
          </a:xfrm>
          <a:prstGeom prst="roundRect">
            <a:avLst>
              <a:gd name="adj" fmla="val 6668"/>
            </a:avLst>
          </a:prstGeom>
          <a:solidFill>
            <a:srgbClr val="444752"/>
          </a:solidFill>
          <a:ln/>
        </p:spPr>
      </p:sp>
      <p:sp>
        <p:nvSpPr>
          <p:cNvPr id="16" name="Text 14"/>
          <p:cNvSpPr/>
          <p:nvPr/>
        </p:nvSpPr>
        <p:spPr>
          <a:xfrm>
            <a:off x="7565112" y="5003483"/>
            <a:ext cx="337899" cy="422434"/>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Lora" pitchFamily="34" charset="0"/>
                <a:ea typeface="Lora" pitchFamily="34" charset="-122"/>
                <a:cs typeface="Lora" pitchFamily="34" charset="-120"/>
              </a:rPr>
              <a:t>4</a:t>
            </a:r>
            <a:endParaRPr lang="en-US" sz="2650" dirty="0"/>
          </a:p>
        </p:txBody>
      </p:sp>
      <p:sp>
        <p:nvSpPr>
          <p:cNvPr id="17" name="Text 15"/>
          <p:cNvSpPr/>
          <p:nvPr/>
        </p:nvSpPr>
        <p:spPr>
          <a:xfrm>
            <a:off x="8242697" y="4990267"/>
            <a:ext cx="4440674" cy="422315"/>
          </a:xfrm>
          <a:prstGeom prst="rect">
            <a:avLst/>
          </a:prstGeom>
          <a:noFill/>
          <a:ln/>
        </p:spPr>
        <p:txBody>
          <a:bodyPr wrap="none" lIns="0" tIns="0" rIns="0" bIns="0" rtlCol="0" anchor="t"/>
          <a:lstStyle/>
          <a:p>
            <a:pPr marL="0" indent="0" algn="l">
              <a:lnSpc>
                <a:spcPts val="3300"/>
              </a:lnSpc>
              <a:buNone/>
            </a:pPr>
            <a:r>
              <a:rPr lang="en-US" sz="2650" dirty="0">
                <a:solidFill>
                  <a:srgbClr val="D6E5EF"/>
                </a:solidFill>
                <a:latin typeface="Lora" pitchFamily="34" charset="0"/>
                <a:ea typeface="Lora" pitchFamily="34" charset="-122"/>
                <a:cs typeface="Lora" pitchFamily="34" charset="-120"/>
              </a:rPr>
              <a:t>Automatic Feature Updating</a:t>
            </a:r>
            <a:endParaRPr lang="en-US" sz="2650" dirty="0"/>
          </a:p>
        </p:txBody>
      </p:sp>
      <p:sp>
        <p:nvSpPr>
          <p:cNvPr id="18" name="Text 16"/>
          <p:cNvSpPr/>
          <p:nvPr/>
        </p:nvSpPr>
        <p:spPr>
          <a:xfrm>
            <a:off x="8242697" y="5556171"/>
            <a:ext cx="5550098" cy="1532096"/>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As phishing tactics evolve, the system can be enhanced with automated feature extraction and periodic model retraining using fresh data from live threat feeds and cybersecurity APIs.</a:t>
            </a:r>
            <a:endParaRPr lang="en-US" sz="1850" dirty="0"/>
          </a:p>
        </p:txBody>
      </p:sp>
      <p:sp>
        <p:nvSpPr>
          <p:cNvPr id="19" name="Rectangle 18">
            <a:extLst>
              <a:ext uri="{FF2B5EF4-FFF2-40B4-BE49-F238E27FC236}">
                <a16:creationId xmlns:a16="http://schemas.microsoft.com/office/drawing/2014/main" id="{DA02801B-3B9F-46C4-A32A-C44705C1FF49}"/>
              </a:ext>
            </a:extLst>
          </p:cNvPr>
          <p:cNvSpPr/>
          <p:nvPr/>
        </p:nvSpPr>
        <p:spPr>
          <a:xfrm>
            <a:off x="11472505" y="7738946"/>
            <a:ext cx="3157895" cy="49065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PHISHING WEBSITE DETECTION</a:t>
            </a:r>
            <a:endParaRPr lang="en-IN"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1141214"/>
            <a:ext cx="5632490" cy="704017"/>
          </a:xfrm>
          <a:prstGeom prst="rect">
            <a:avLst/>
          </a:prstGeom>
          <a:noFill/>
        </p:spPr>
        <p:txBody>
          <a:bodyPr wrap="none" lIns="0" tIns="0" rIns="0" bIns="0" rtlCol="0" anchor="t"/>
          <a:lstStyle/>
          <a:p>
            <a:pPr marL="0" indent="0" algn="l">
              <a:lnSpc>
                <a:spcPts val="5500"/>
              </a:lnSpc>
              <a:buNone/>
            </a:pPr>
            <a:r>
              <a:rPr lang="en-IN" altLang="en-US" sz="4400" dirty="0">
                <a:solidFill>
                  <a:srgbClr val="00B050"/>
                </a:solidFill>
                <a:latin typeface="Lora" pitchFamily="34" charset="0"/>
                <a:ea typeface="Lora" pitchFamily="34" charset="-122"/>
                <a:cs typeface="Lora" pitchFamily="34" charset="-120"/>
              </a:rPr>
              <a:t>CONCLUSION</a:t>
            </a:r>
          </a:p>
        </p:txBody>
      </p:sp>
      <p:sp>
        <p:nvSpPr>
          <p:cNvPr id="19" name="Rectangle 18"/>
          <p:cNvSpPr/>
          <p:nvPr/>
        </p:nvSpPr>
        <p:spPr>
          <a:xfrm>
            <a:off x="11472505" y="7738946"/>
            <a:ext cx="3157895" cy="49065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PHISHING WEBSITE DETECTION</a:t>
            </a:r>
            <a:endParaRPr lang="en-IN" dirty="0">
              <a:ln w="0"/>
              <a:solidFill>
                <a:schemeClr val="tx1"/>
              </a:solidFill>
              <a:effectLst>
                <a:outerShdw blurRad="38100" dist="19050" dir="2700000" algn="tl" rotWithShape="0">
                  <a:schemeClr val="dk1">
                    <a:alpha val="40000"/>
                  </a:schemeClr>
                </a:outerShdw>
              </a:effectLst>
            </a:endParaRPr>
          </a:p>
        </p:txBody>
      </p:sp>
      <p:sp>
        <p:nvSpPr>
          <p:cNvPr id="3" name="Text Box 2"/>
          <p:cNvSpPr txBox="1"/>
          <p:nvPr/>
        </p:nvSpPr>
        <p:spPr>
          <a:xfrm>
            <a:off x="1108075" y="2372995"/>
            <a:ext cx="7378700" cy="4025265"/>
          </a:xfrm>
          <a:prstGeom prst="rect">
            <a:avLst/>
          </a:prstGeom>
          <a:noFill/>
        </p:spPr>
        <p:txBody>
          <a:bodyPr wrap="square" rtlCol="0">
            <a:noAutofit/>
          </a:bodyPr>
          <a:lstStyle/>
          <a:p>
            <a:pPr marL="457200" indent="-457200">
              <a:buFont typeface="Wingdings" panose="05000000000000000000" charset="0"/>
              <a:buChar char="q"/>
            </a:pPr>
            <a:r>
              <a:rPr lang="en-US" altLang="en-US" sz="2800">
                <a:solidFill>
                  <a:schemeClr val="bg1"/>
                </a:solidFill>
              </a:rPr>
              <a:t>High Accuracy: The Gradient Boosting Classifier effectively detects phishing websites by analyzing key URL and webpage features.</a:t>
            </a:r>
          </a:p>
          <a:p>
            <a:pPr marL="457200" indent="-457200">
              <a:buFont typeface="Wingdings" panose="05000000000000000000" charset="0"/>
              <a:buChar char="q"/>
            </a:pPr>
            <a:endParaRPr lang="en-US" altLang="en-US" sz="2800">
              <a:solidFill>
                <a:schemeClr val="bg1"/>
              </a:solidFill>
            </a:endParaRPr>
          </a:p>
          <a:p>
            <a:pPr marL="457200" indent="-457200">
              <a:buFont typeface="Wingdings" panose="05000000000000000000" charset="0"/>
              <a:buChar char="q"/>
            </a:pPr>
            <a:r>
              <a:rPr lang="en-US" altLang="en-US" sz="2800">
                <a:solidFill>
                  <a:schemeClr val="bg1"/>
                </a:solidFill>
              </a:rPr>
              <a:t>Reliable Performance: The model demonstrates strong metrics in accuracy, precision, and recall, making it suitable for real-world deployment.</a:t>
            </a:r>
          </a:p>
        </p:txBody>
      </p:sp>
      <p:pic>
        <p:nvPicPr>
          <p:cNvPr id="4" name="Picture 3"/>
          <p:cNvPicPr/>
          <p:nvPr/>
        </p:nvPicPr>
        <p:blipFill>
          <a:blip r:embed="rId2"/>
          <a:srcRect r="1535" b="14239"/>
          <a:stretch>
            <a:fillRect/>
          </a:stretch>
        </p:blipFill>
        <p:spPr>
          <a:xfrm>
            <a:off x="8393430" y="1597025"/>
            <a:ext cx="5942965" cy="480123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09982" y="866894"/>
            <a:ext cx="5445919" cy="680680"/>
          </a:xfrm>
          <a:prstGeom prst="rect">
            <a:avLst/>
          </a:prstGeom>
          <a:noFill/>
          <a:ln/>
        </p:spPr>
        <p:txBody>
          <a:bodyPr wrap="none" lIns="0" tIns="0" rIns="0" bIns="0" rtlCol="0" anchor="t"/>
          <a:lstStyle/>
          <a:p>
            <a:pPr marL="0" indent="0" algn="l">
              <a:lnSpc>
                <a:spcPts val="5350"/>
              </a:lnSpc>
              <a:buNone/>
            </a:pPr>
            <a:r>
              <a:rPr lang="en-US" sz="4250" dirty="0">
                <a:solidFill>
                  <a:srgbClr val="00B050"/>
                </a:solidFill>
                <a:latin typeface="Lora" pitchFamily="34" charset="0"/>
                <a:ea typeface="Lora" pitchFamily="34" charset="-122"/>
                <a:cs typeface="Lora" pitchFamily="34" charset="-120"/>
              </a:rPr>
              <a:t>INTRODUCTION</a:t>
            </a:r>
            <a:endParaRPr lang="en-US" sz="4250" dirty="0">
              <a:solidFill>
                <a:srgbClr val="00B050"/>
              </a:solidFill>
            </a:endParaRPr>
          </a:p>
        </p:txBody>
      </p:sp>
      <p:sp>
        <p:nvSpPr>
          <p:cNvPr id="3" name="Text 1"/>
          <p:cNvSpPr/>
          <p:nvPr/>
        </p:nvSpPr>
        <p:spPr>
          <a:xfrm>
            <a:off x="809982" y="2010370"/>
            <a:ext cx="13010436" cy="1851660"/>
          </a:xfrm>
          <a:prstGeom prst="rect">
            <a:avLst/>
          </a:prstGeom>
          <a:noFill/>
          <a:ln/>
        </p:spPr>
        <p:txBody>
          <a:bodyPr wrap="square" lIns="0" tIns="0" rIns="0" bIns="0" rtlCol="0" anchor="t"/>
          <a:lstStyle/>
          <a:p>
            <a:pPr marL="0" indent="0" algn="l">
              <a:lnSpc>
                <a:spcPts val="3600"/>
              </a:lnSpc>
              <a:buNone/>
            </a:pPr>
            <a:r>
              <a:rPr lang="en-US" sz="2250" dirty="0">
                <a:solidFill>
                  <a:srgbClr val="D6E5EF"/>
                </a:solidFill>
                <a:latin typeface="Source Sans Pro" pitchFamily="34" charset="0"/>
                <a:ea typeface="Source Sans Pro" pitchFamily="34" charset="-122"/>
                <a:cs typeface="Source Sans Pro" pitchFamily="34" charset="-120"/>
              </a:rPr>
              <a:t>Phishing is a major cybersecurity threat where attackers create fake websites to steal sensitive information such as usernames, passwords, and financial details. These fraudulent sites often mimic legitimate websites, making it difficult for users to identify them. Traditional phishing detection methods, such as blacklists and rule-based systems, are often ineffective against new and evolving phishing techniques.</a:t>
            </a:r>
            <a:endParaRPr lang="en-US" sz="2250" dirty="0"/>
          </a:p>
        </p:txBody>
      </p:sp>
      <p:sp>
        <p:nvSpPr>
          <p:cNvPr id="4" name="Text 2"/>
          <p:cNvSpPr/>
          <p:nvPr/>
        </p:nvSpPr>
        <p:spPr>
          <a:xfrm>
            <a:off x="809982" y="4122301"/>
            <a:ext cx="13010436" cy="3240405"/>
          </a:xfrm>
          <a:prstGeom prst="rect">
            <a:avLst/>
          </a:prstGeom>
          <a:noFill/>
          <a:ln/>
        </p:spPr>
        <p:txBody>
          <a:bodyPr wrap="square" lIns="0" tIns="0" rIns="0" bIns="0" rtlCol="0" anchor="t"/>
          <a:lstStyle/>
          <a:p>
            <a:pPr marL="0" indent="0" algn="l">
              <a:lnSpc>
                <a:spcPts val="3600"/>
              </a:lnSpc>
              <a:buNone/>
            </a:pPr>
            <a:r>
              <a:rPr lang="en-US" sz="2250" dirty="0">
                <a:solidFill>
                  <a:srgbClr val="D6E5EF"/>
                </a:solidFill>
                <a:latin typeface="Source Sans Pro" pitchFamily="34" charset="0"/>
                <a:ea typeface="Source Sans Pro" pitchFamily="34" charset="-122"/>
                <a:cs typeface="Source Sans Pro" pitchFamily="34" charset="-120"/>
              </a:rPr>
              <a:t>To address this challenge, We have developed our project using a website as a platform for all the users. This is an interactive and responsive website that will be used to detect whether a website is legitimate or phishing. This website is made using different web designing languages which include HTML, CSS, Javascript and Flask framework in Python. The basic structure of the website is made with the help of HTML. CSS is used to add effects to the website and make it more attractive and user-friendly. It must be noted that the website is created for all users, hence it must be easy to operate with and no user should face any difficulty while making its use</a:t>
            </a:r>
            <a:endParaRPr lang="en-US" sz="2250" dirty="0"/>
          </a:p>
        </p:txBody>
      </p:sp>
      <p:sp>
        <p:nvSpPr>
          <p:cNvPr id="5" name="Rectangle 4">
            <a:extLst>
              <a:ext uri="{FF2B5EF4-FFF2-40B4-BE49-F238E27FC236}">
                <a16:creationId xmlns:a16="http://schemas.microsoft.com/office/drawing/2014/main" id="{E55FB5FE-E3B4-8A21-739D-94FE937DD228}"/>
              </a:ext>
            </a:extLst>
          </p:cNvPr>
          <p:cNvSpPr/>
          <p:nvPr/>
        </p:nvSpPr>
        <p:spPr>
          <a:xfrm>
            <a:off x="11472505" y="7738946"/>
            <a:ext cx="3157895" cy="49065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PHISHING WEBSITE DETECTION</a:t>
            </a:r>
            <a:endParaRPr lang="en-IN"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Text 0"/>
          <p:cNvSpPr/>
          <p:nvPr/>
        </p:nvSpPr>
        <p:spPr>
          <a:xfrm>
            <a:off x="837724" y="491057"/>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00B050"/>
                </a:solidFill>
                <a:latin typeface="Lora" pitchFamily="34" charset="0"/>
                <a:ea typeface="Lora" pitchFamily="34" charset="-122"/>
                <a:cs typeface="Lora" pitchFamily="34" charset="-120"/>
              </a:rPr>
              <a:t>REFERENCES</a:t>
            </a:r>
            <a:r>
              <a:rPr lang="en-US" sz="4400" dirty="0">
                <a:solidFill>
                  <a:srgbClr val="F98AC7"/>
                </a:solidFill>
                <a:latin typeface="Lora" pitchFamily="34" charset="0"/>
                <a:ea typeface="Lora" pitchFamily="34" charset="-122"/>
                <a:cs typeface="Lora" pitchFamily="34" charset="-120"/>
              </a:rPr>
              <a:t> </a:t>
            </a:r>
            <a:endParaRPr lang="en-US" sz="4400" dirty="0"/>
          </a:p>
        </p:txBody>
      </p:sp>
      <p:sp>
        <p:nvSpPr>
          <p:cNvPr id="22" name="Text 4">
            <a:extLst>
              <a:ext uri="{FF2B5EF4-FFF2-40B4-BE49-F238E27FC236}">
                <a16:creationId xmlns:a16="http://schemas.microsoft.com/office/drawing/2014/main" id="{20E00312-7A2D-AC6F-F947-B46BC4566066}"/>
              </a:ext>
            </a:extLst>
          </p:cNvPr>
          <p:cNvSpPr/>
          <p:nvPr/>
        </p:nvSpPr>
        <p:spPr>
          <a:xfrm>
            <a:off x="837724" y="1556631"/>
            <a:ext cx="13174838" cy="6181912"/>
          </a:xfrm>
          <a:prstGeom prst="rect">
            <a:avLst/>
          </a:prstGeom>
          <a:noFill/>
          <a:ln/>
        </p:spPr>
        <p:txBody>
          <a:bodyPr wrap="square" lIns="0" tIns="0" rIns="0" bIns="0" rtlCol="0" anchor="t"/>
          <a:lstStyle/>
          <a:p>
            <a:pPr marL="457200" indent="-457200" algn="l">
              <a:lnSpc>
                <a:spcPts val="3000"/>
              </a:lnSpc>
              <a:buFont typeface="Arial" panose="020B0604020202020204" pitchFamily="34" charset="0"/>
              <a:buChar char="•"/>
            </a:pPr>
            <a:r>
              <a:rPr lang="en-US" sz="2800" dirty="0">
                <a:solidFill>
                  <a:srgbClr val="D6E5EF"/>
                </a:solidFill>
                <a:latin typeface="Source Sans Pro" pitchFamily="34" charset="0"/>
                <a:ea typeface="Source Sans Pro" pitchFamily="34" charset="-122"/>
                <a:cs typeface="Source Sans Pro" pitchFamily="34" charset="-120"/>
              </a:rPr>
              <a:t>Friedman, J. H. (2001). Greedy Function Approximation: A Gradient Boosting Machine. Annals of Statistics, 29(5), 1189–1232.</a:t>
            </a:r>
          </a:p>
          <a:p>
            <a:pPr algn="l">
              <a:lnSpc>
                <a:spcPts val="3000"/>
              </a:lnSpc>
            </a:pPr>
            <a:endParaRPr lang="en-US" sz="2800" dirty="0">
              <a:solidFill>
                <a:srgbClr val="D6E5EF"/>
              </a:solidFill>
              <a:latin typeface="Source Sans Pro" pitchFamily="34" charset="0"/>
              <a:ea typeface="Source Sans Pro" pitchFamily="34" charset="-122"/>
              <a:cs typeface="Source Sans Pro" pitchFamily="34" charset="-120"/>
            </a:endParaRPr>
          </a:p>
          <a:p>
            <a:pPr marL="457200" indent="-457200" algn="l">
              <a:lnSpc>
                <a:spcPts val="3000"/>
              </a:lnSpc>
              <a:buFont typeface="Arial" panose="020B0604020202020204" pitchFamily="34" charset="0"/>
              <a:buChar char="•"/>
            </a:pPr>
            <a:r>
              <a:rPr lang="en-US" sz="2800" dirty="0" err="1">
                <a:solidFill>
                  <a:srgbClr val="D6E5EF"/>
                </a:solidFill>
                <a:latin typeface="Source Sans Pro" pitchFamily="34" charset="0"/>
                <a:ea typeface="Source Sans Pro" pitchFamily="34" charset="-122"/>
                <a:cs typeface="Source Sans Pro" pitchFamily="34" charset="-120"/>
              </a:rPr>
              <a:t>Natekin</a:t>
            </a:r>
            <a:r>
              <a:rPr lang="en-US" sz="2800" dirty="0">
                <a:solidFill>
                  <a:srgbClr val="D6E5EF"/>
                </a:solidFill>
                <a:latin typeface="Source Sans Pro" pitchFamily="34" charset="0"/>
                <a:ea typeface="Source Sans Pro" pitchFamily="34" charset="-122"/>
                <a:cs typeface="Source Sans Pro" pitchFamily="34" charset="-120"/>
              </a:rPr>
              <a:t>, A., &amp; Knoll, A. (2013). Gradient Boosting Machines, A Tutorial. Frontiers in Neurorobotics, 7, 21.</a:t>
            </a:r>
          </a:p>
          <a:p>
            <a:pPr algn="l">
              <a:lnSpc>
                <a:spcPts val="3000"/>
              </a:lnSpc>
            </a:pPr>
            <a:endParaRPr lang="en-US" sz="2800" dirty="0">
              <a:solidFill>
                <a:srgbClr val="D6E5EF"/>
              </a:solidFill>
              <a:latin typeface="Source Sans Pro" pitchFamily="34" charset="0"/>
              <a:ea typeface="Source Sans Pro" pitchFamily="34" charset="-122"/>
              <a:cs typeface="Source Sans Pro" pitchFamily="34" charset="-120"/>
            </a:endParaRPr>
          </a:p>
          <a:p>
            <a:pPr marL="457200" indent="-457200" algn="l">
              <a:lnSpc>
                <a:spcPts val="3000"/>
              </a:lnSpc>
              <a:buFont typeface="Arial" panose="020B0604020202020204" pitchFamily="34" charset="0"/>
              <a:buChar char="•"/>
            </a:pPr>
            <a:r>
              <a:rPr lang="en-US" sz="2800" dirty="0">
                <a:solidFill>
                  <a:srgbClr val="D6E5EF"/>
                </a:solidFill>
                <a:latin typeface="Source Sans Pro" pitchFamily="34" charset="0"/>
                <a:ea typeface="Source Sans Pro" pitchFamily="34" charset="-122"/>
                <a:cs typeface="Source Sans Pro" pitchFamily="34" charset="-120"/>
              </a:rPr>
              <a:t>Zhang, C., Sheng, S., Wardman, B., Warner, G., Cranor, L. F., &amp; Hong, J. (2009). Phishing Blacklists: An Empirical Study. In CEAS 2009.</a:t>
            </a:r>
          </a:p>
          <a:p>
            <a:pPr algn="l">
              <a:lnSpc>
                <a:spcPts val="3000"/>
              </a:lnSpc>
            </a:pPr>
            <a:endParaRPr lang="en-US" sz="2800" dirty="0">
              <a:solidFill>
                <a:srgbClr val="D6E5EF"/>
              </a:solidFill>
              <a:latin typeface="Source Sans Pro" pitchFamily="34" charset="0"/>
              <a:ea typeface="Source Sans Pro" pitchFamily="34" charset="-122"/>
              <a:cs typeface="Source Sans Pro" pitchFamily="34" charset="-120"/>
            </a:endParaRPr>
          </a:p>
          <a:p>
            <a:pPr marL="457200" indent="-457200" algn="l">
              <a:lnSpc>
                <a:spcPts val="3000"/>
              </a:lnSpc>
              <a:buFont typeface="Arial" panose="020B0604020202020204" pitchFamily="34" charset="0"/>
              <a:buChar char="•"/>
            </a:pPr>
            <a:r>
              <a:rPr lang="en-US" sz="2800" dirty="0" err="1">
                <a:solidFill>
                  <a:srgbClr val="D6E5EF"/>
                </a:solidFill>
                <a:latin typeface="Source Sans Pro" pitchFamily="34" charset="0"/>
                <a:ea typeface="Source Sans Pro" pitchFamily="34" charset="-122"/>
                <a:cs typeface="Source Sans Pro" pitchFamily="34" charset="-120"/>
              </a:rPr>
              <a:t>Khonji</a:t>
            </a:r>
            <a:r>
              <a:rPr lang="en-US" sz="2800" dirty="0">
                <a:solidFill>
                  <a:srgbClr val="D6E5EF"/>
                </a:solidFill>
                <a:latin typeface="Source Sans Pro" pitchFamily="34" charset="0"/>
                <a:ea typeface="Source Sans Pro" pitchFamily="34" charset="-122"/>
                <a:cs typeface="Source Sans Pro" pitchFamily="34" charset="-120"/>
              </a:rPr>
              <a:t>, M., Jones, A., &amp; Iraqi, Y. (2013). A Literature Review on Phishing Detection. IEEE Communications Surveys &amp; Tutorials, 15(4), 2091–2121.</a:t>
            </a:r>
          </a:p>
          <a:p>
            <a:pPr algn="l">
              <a:lnSpc>
                <a:spcPts val="3000"/>
              </a:lnSpc>
            </a:pPr>
            <a:endParaRPr lang="en-US" sz="2800" dirty="0">
              <a:solidFill>
                <a:srgbClr val="D6E5EF"/>
              </a:solidFill>
              <a:latin typeface="Source Sans Pro" pitchFamily="34" charset="0"/>
              <a:ea typeface="Source Sans Pro" pitchFamily="34" charset="-122"/>
              <a:cs typeface="Source Sans Pro" pitchFamily="34" charset="-120"/>
            </a:endParaRPr>
          </a:p>
          <a:p>
            <a:pPr marL="457200" indent="-457200" algn="l">
              <a:lnSpc>
                <a:spcPts val="3000"/>
              </a:lnSpc>
              <a:buFont typeface="Arial" panose="020B0604020202020204" pitchFamily="34" charset="0"/>
              <a:buChar char="•"/>
            </a:pPr>
            <a:r>
              <a:rPr lang="en-US" sz="2800" dirty="0">
                <a:solidFill>
                  <a:srgbClr val="D6E5EF"/>
                </a:solidFill>
                <a:latin typeface="Source Sans Pro" pitchFamily="34" charset="0"/>
                <a:ea typeface="Source Sans Pro" pitchFamily="34" charset="-122"/>
                <a:cs typeface="Source Sans Pro" pitchFamily="34" charset="-120"/>
              </a:rPr>
              <a:t>Cranor, L., Xiang, G., Hong, J. I., &amp; Rosé, C. P. (2011). CANTINA+: A Feature-Rich Machine Learning Framework for Detecting Phishing Websites. ACM TISSEC, 14(2).</a:t>
            </a:r>
          </a:p>
          <a:p>
            <a:pPr marL="457200" indent="-457200" algn="l">
              <a:lnSpc>
                <a:spcPts val="3000"/>
              </a:lnSpc>
              <a:buFont typeface="+mj-lt"/>
              <a:buAutoNum type="arabicPeriod"/>
            </a:pPr>
            <a:endParaRPr lang="en-US" sz="1850" dirty="0">
              <a:solidFill>
                <a:srgbClr val="D6E5EF"/>
              </a:solidFill>
              <a:latin typeface="Source Sans Pro" pitchFamily="34" charset="0"/>
              <a:ea typeface="Source Sans Pro" pitchFamily="34" charset="-122"/>
              <a:cs typeface="Source Sans Pro" pitchFamily="34" charset="-120"/>
            </a:endParaRPr>
          </a:p>
        </p:txBody>
      </p:sp>
      <p:sp>
        <p:nvSpPr>
          <p:cNvPr id="32" name="Rectangle 31">
            <a:extLst>
              <a:ext uri="{FF2B5EF4-FFF2-40B4-BE49-F238E27FC236}">
                <a16:creationId xmlns:a16="http://schemas.microsoft.com/office/drawing/2014/main" id="{9A3266BC-3C9F-D7EB-A168-26D97A44CBF8}"/>
              </a:ext>
            </a:extLst>
          </p:cNvPr>
          <p:cNvSpPr/>
          <p:nvPr/>
        </p:nvSpPr>
        <p:spPr>
          <a:xfrm>
            <a:off x="11472505" y="7738946"/>
            <a:ext cx="3157895" cy="49065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PHISHING WEBSITE DETECTION</a:t>
            </a:r>
            <a:endParaRPr lang="en-IN"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4" name="Text 1"/>
          <p:cNvSpPr/>
          <p:nvPr/>
        </p:nvSpPr>
        <p:spPr>
          <a:xfrm>
            <a:off x="837724" y="3762732"/>
            <a:ext cx="5632490" cy="704017"/>
          </a:xfrm>
          <a:prstGeom prst="rect">
            <a:avLst/>
          </a:prstGeom>
          <a:noFill/>
          <a:ln/>
        </p:spPr>
        <p:txBody>
          <a:bodyPr wrap="none" lIns="0" tIns="0" rIns="0" bIns="0" rtlCol="0" anchor="t"/>
          <a:lstStyle/>
          <a:p>
            <a:pPr marL="0" indent="0" algn="l">
              <a:lnSpc>
                <a:spcPts val="5500"/>
              </a:lnSpc>
              <a:buNone/>
            </a:pPr>
            <a:r>
              <a:rPr lang="en-US" sz="4400" dirty="0">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atin typeface="Lora" pitchFamily="34" charset="0"/>
                <a:ea typeface="Lora" pitchFamily="34" charset="-122"/>
                <a:cs typeface="Lora" pitchFamily="34" charset="-120"/>
              </a:rPr>
              <a:t>THANK YOU </a:t>
            </a:r>
            <a:endParaRPr lang="en-US" sz="4400" dirty="0">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endParaRPr>
          </a:p>
        </p:txBody>
      </p:sp>
      <p:sp>
        <p:nvSpPr>
          <p:cNvPr id="5" name="Rectangle 4">
            <a:extLst>
              <a:ext uri="{FF2B5EF4-FFF2-40B4-BE49-F238E27FC236}">
                <a16:creationId xmlns:a16="http://schemas.microsoft.com/office/drawing/2014/main" id="{9788A826-9563-37F7-F3E2-015D0D812519}"/>
              </a:ext>
            </a:extLst>
          </p:cNvPr>
          <p:cNvSpPr/>
          <p:nvPr/>
        </p:nvSpPr>
        <p:spPr>
          <a:xfrm>
            <a:off x="11472505" y="7738946"/>
            <a:ext cx="3157895" cy="49065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PHISHING WEBSITE DETECTION</a:t>
            </a:r>
            <a:endParaRPr lang="en-IN"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238" y="1118592"/>
            <a:ext cx="5232083" cy="640556"/>
          </a:xfrm>
          <a:prstGeom prst="rect">
            <a:avLst/>
          </a:prstGeom>
          <a:noFill/>
          <a:ln/>
        </p:spPr>
        <p:txBody>
          <a:bodyPr wrap="none" lIns="0" tIns="0" rIns="0" bIns="0" rtlCol="0" anchor="t"/>
          <a:lstStyle/>
          <a:p>
            <a:pPr marL="0" indent="0" algn="l">
              <a:lnSpc>
                <a:spcPts val="5000"/>
              </a:lnSpc>
              <a:buNone/>
            </a:pPr>
            <a:r>
              <a:rPr lang="en-US" sz="4000" dirty="0">
                <a:solidFill>
                  <a:srgbClr val="00B050"/>
                </a:solidFill>
                <a:latin typeface="Lora" pitchFamily="34" charset="0"/>
                <a:ea typeface="Lora" pitchFamily="34" charset="-122"/>
                <a:cs typeface="Lora" pitchFamily="34" charset="-120"/>
              </a:rPr>
              <a:t>LITERATURE SURVEY</a:t>
            </a:r>
            <a:endParaRPr lang="en-US" sz="4000" dirty="0">
              <a:solidFill>
                <a:srgbClr val="00B050"/>
              </a:solidFill>
            </a:endParaRPr>
          </a:p>
        </p:txBody>
      </p:sp>
      <p:sp>
        <p:nvSpPr>
          <p:cNvPr id="3" name="Shape 1"/>
          <p:cNvSpPr/>
          <p:nvPr/>
        </p:nvSpPr>
        <p:spPr>
          <a:xfrm>
            <a:off x="762238" y="2085737"/>
            <a:ext cx="13105924" cy="5025152"/>
          </a:xfrm>
          <a:prstGeom prst="roundRect">
            <a:avLst>
              <a:gd name="adj" fmla="val 650"/>
            </a:avLst>
          </a:prstGeom>
          <a:noFill/>
          <a:ln w="7620">
            <a:solidFill>
              <a:srgbClr val="FFFFFF">
                <a:alpha val="24000"/>
              </a:srgbClr>
            </a:solidFill>
            <a:prstDash val="solid"/>
          </a:ln>
        </p:spPr>
      </p:sp>
      <p:sp>
        <p:nvSpPr>
          <p:cNvPr id="4" name="Shape 2"/>
          <p:cNvSpPr/>
          <p:nvPr/>
        </p:nvSpPr>
        <p:spPr>
          <a:xfrm>
            <a:off x="769858" y="2093357"/>
            <a:ext cx="13090684" cy="624840"/>
          </a:xfrm>
          <a:prstGeom prst="rect">
            <a:avLst/>
          </a:prstGeom>
          <a:solidFill>
            <a:srgbClr val="FFFFFF">
              <a:alpha val="4000"/>
            </a:srgbClr>
          </a:solidFill>
          <a:ln/>
        </p:spPr>
      </p:sp>
      <p:sp>
        <p:nvSpPr>
          <p:cNvPr id="5" name="Text 3"/>
          <p:cNvSpPr/>
          <p:nvPr/>
        </p:nvSpPr>
        <p:spPr>
          <a:xfrm>
            <a:off x="987981" y="2231588"/>
            <a:ext cx="1873687" cy="348377"/>
          </a:xfrm>
          <a:prstGeom prst="rect">
            <a:avLst/>
          </a:prstGeom>
          <a:noFill/>
          <a:ln/>
        </p:spPr>
        <p:txBody>
          <a:bodyPr wrap="none" lIns="0" tIns="0" rIns="0" bIns="0" rtlCol="0" anchor="t"/>
          <a:lstStyle/>
          <a:p>
            <a:pPr marL="0" indent="0" algn="l">
              <a:lnSpc>
                <a:spcPts val="2700"/>
              </a:lnSpc>
              <a:buNone/>
            </a:pPr>
            <a:r>
              <a:rPr lang="en-US" sz="1700" dirty="0">
                <a:solidFill>
                  <a:srgbClr val="D6E5EF"/>
                </a:solidFill>
                <a:latin typeface="Source Sans Pro" pitchFamily="34" charset="0"/>
                <a:ea typeface="Source Sans Pro" pitchFamily="34" charset="-122"/>
                <a:cs typeface="Source Sans Pro" pitchFamily="34" charset="-120"/>
              </a:rPr>
              <a:t>title </a:t>
            </a:r>
            <a:endParaRPr lang="en-US" sz="1700" dirty="0"/>
          </a:p>
        </p:txBody>
      </p:sp>
      <p:sp>
        <p:nvSpPr>
          <p:cNvPr id="6" name="Text 4"/>
          <p:cNvSpPr/>
          <p:nvPr/>
        </p:nvSpPr>
        <p:spPr>
          <a:xfrm>
            <a:off x="3304818" y="2231588"/>
            <a:ext cx="865823" cy="348377"/>
          </a:xfrm>
          <a:prstGeom prst="rect">
            <a:avLst/>
          </a:prstGeom>
          <a:noFill/>
          <a:ln/>
        </p:spPr>
        <p:txBody>
          <a:bodyPr wrap="none" lIns="0" tIns="0" rIns="0" bIns="0" rtlCol="0" anchor="t"/>
          <a:lstStyle/>
          <a:p>
            <a:pPr marL="0" indent="0" algn="l">
              <a:lnSpc>
                <a:spcPts val="2700"/>
              </a:lnSpc>
              <a:buNone/>
            </a:pPr>
            <a:r>
              <a:rPr lang="en-US" sz="1700" dirty="0">
                <a:solidFill>
                  <a:srgbClr val="D6E5EF"/>
                </a:solidFill>
                <a:latin typeface="Source Sans Pro" pitchFamily="34" charset="0"/>
                <a:ea typeface="Source Sans Pro" pitchFamily="34" charset="-122"/>
                <a:cs typeface="Source Sans Pro" pitchFamily="34" charset="-120"/>
              </a:rPr>
              <a:t>year</a:t>
            </a:r>
            <a:endParaRPr lang="en-US" sz="1700" dirty="0"/>
          </a:p>
        </p:txBody>
      </p:sp>
      <p:sp>
        <p:nvSpPr>
          <p:cNvPr id="7" name="Text 5"/>
          <p:cNvSpPr/>
          <p:nvPr/>
        </p:nvSpPr>
        <p:spPr>
          <a:xfrm>
            <a:off x="4613791" y="2231588"/>
            <a:ext cx="1199674" cy="348377"/>
          </a:xfrm>
          <a:prstGeom prst="rect">
            <a:avLst/>
          </a:prstGeom>
          <a:noFill/>
          <a:ln/>
        </p:spPr>
        <p:txBody>
          <a:bodyPr wrap="none" lIns="0" tIns="0" rIns="0" bIns="0" rtlCol="0" anchor="t"/>
          <a:lstStyle/>
          <a:p>
            <a:pPr marL="0" indent="0" algn="l">
              <a:lnSpc>
                <a:spcPts val="2700"/>
              </a:lnSpc>
              <a:buNone/>
            </a:pPr>
            <a:r>
              <a:rPr lang="en-US" sz="1700" dirty="0">
                <a:solidFill>
                  <a:srgbClr val="D6E5EF"/>
                </a:solidFill>
                <a:latin typeface="Source Sans Pro" pitchFamily="34" charset="0"/>
                <a:ea typeface="Source Sans Pro" pitchFamily="34" charset="-122"/>
                <a:cs typeface="Source Sans Pro" pitchFamily="34" charset="-120"/>
              </a:rPr>
              <a:t>author(s)</a:t>
            </a:r>
            <a:endParaRPr lang="en-US" sz="1700" dirty="0"/>
          </a:p>
        </p:txBody>
      </p:sp>
      <p:sp>
        <p:nvSpPr>
          <p:cNvPr id="8" name="Text 6"/>
          <p:cNvSpPr/>
          <p:nvPr/>
        </p:nvSpPr>
        <p:spPr>
          <a:xfrm>
            <a:off x="6256615" y="2231588"/>
            <a:ext cx="2470785" cy="348377"/>
          </a:xfrm>
          <a:prstGeom prst="rect">
            <a:avLst/>
          </a:prstGeom>
          <a:noFill/>
          <a:ln/>
        </p:spPr>
        <p:txBody>
          <a:bodyPr wrap="none" lIns="0" tIns="0" rIns="0" bIns="0" rtlCol="0" anchor="t"/>
          <a:lstStyle/>
          <a:p>
            <a:pPr marL="0" indent="0" algn="l">
              <a:lnSpc>
                <a:spcPts val="2700"/>
              </a:lnSpc>
              <a:buNone/>
            </a:pPr>
            <a:r>
              <a:rPr lang="en-US" sz="1700" dirty="0">
                <a:solidFill>
                  <a:srgbClr val="D6E5EF"/>
                </a:solidFill>
                <a:latin typeface="Source Sans Pro" pitchFamily="34" charset="0"/>
                <a:ea typeface="Source Sans Pro" pitchFamily="34" charset="-122"/>
                <a:cs typeface="Source Sans Pro" pitchFamily="34" charset="-120"/>
              </a:rPr>
              <a:t>methodology</a:t>
            </a:r>
            <a:endParaRPr lang="en-US" sz="1700" dirty="0"/>
          </a:p>
        </p:txBody>
      </p:sp>
      <p:sp>
        <p:nvSpPr>
          <p:cNvPr id="9" name="Text 7"/>
          <p:cNvSpPr/>
          <p:nvPr/>
        </p:nvSpPr>
        <p:spPr>
          <a:xfrm>
            <a:off x="9170551" y="2231588"/>
            <a:ext cx="2246948" cy="348377"/>
          </a:xfrm>
          <a:prstGeom prst="rect">
            <a:avLst/>
          </a:prstGeom>
          <a:noFill/>
          <a:ln/>
        </p:spPr>
        <p:txBody>
          <a:bodyPr wrap="none" lIns="0" tIns="0" rIns="0" bIns="0" rtlCol="0" anchor="t"/>
          <a:lstStyle/>
          <a:p>
            <a:pPr marL="0" indent="0" algn="l">
              <a:lnSpc>
                <a:spcPts val="2700"/>
              </a:lnSpc>
              <a:buNone/>
            </a:pPr>
            <a:r>
              <a:rPr lang="en-US" sz="1700" dirty="0">
                <a:solidFill>
                  <a:srgbClr val="D6E5EF"/>
                </a:solidFill>
                <a:latin typeface="Source Sans Pro" pitchFamily="34" charset="0"/>
                <a:ea typeface="Source Sans Pro" pitchFamily="34" charset="-122"/>
                <a:cs typeface="Source Sans Pro" pitchFamily="34" charset="-120"/>
              </a:rPr>
              <a:t>advantages</a:t>
            </a:r>
            <a:endParaRPr lang="en-US" sz="1700" dirty="0"/>
          </a:p>
        </p:txBody>
      </p:sp>
      <p:sp>
        <p:nvSpPr>
          <p:cNvPr id="10" name="Text 8"/>
          <p:cNvSpPr/>
          <p:nvPr/>
        </p:nvSpPr>
        <p:spPr>
          <a:xfrm>
            <a:off x="11860649" y="2231588"/>
            <a:ext cx="1782128" cy="348377"/>
          </a:xfrm>
          <a:prstGeom prst="rect">
            <a:avLst/>
          </a:prstGeom>
          <a:noFill/>
          <a:ln/>
        </p:spPr>
        <p:txBody>
          <a:bodyPr wrap="none" lIns="0" tIns="0" rIns="0" bIns="0" rtlCol="0" anchor="t"/>
          <a:lstStyle/>
          <a:p>
            <a:pPr marL="0" indent="0" algn="l">
              <a:lnSpc>
                <a:spcPts val="2700"/>
              </a:lnSpc>
              <a:buNone/>
            </a:pPr>
            <a:r>
              <a:rPr lang="en-US" sz="1700" dirty="0">
                <a:solidFill>
                  <a:srgbClr val="D6E5EF"/>
                </a:solidFill>
                <a:latin typeface="Source Sans Pro" pitchFamily="34" charset="0"/>
                <a:ea typeface="Source Sans Pro" pitchFamily="34" charset="-122"/>
                <a:cs typeface="Source Sans Pro" pitchFamily="34" charset="-120"/>
              </a:rPr>
              <a:t>drawbacks</a:t>
            </a:r>
            <a:endParaRPr lang="en-US" sz="1700" dirty="0"/>
          </a:p>
        </p:txBody>
      </p:sp>
      <p:sp>
        <p:nvSpPr>
          <p:cNvPr id="11" name="Shape 9"/>
          <p:cNvSpPr/>
          <p:nvPr/>
        </p:nvSpPr>
        <p:spPr>
          <a:xfrm>
            <a:off x="769858" y="2718197"/>
            <a:ext cx="13090684" cy="2018348"/>
          </a:xfrm>
          <a:prstGeom prst="rect">
            <a:avLst/>
          </a:prstGeom>
          <a:solidFill>
            <a:srgbClr val="000000">
              <a:alpha val="4000"/>
            </a:srgbClr>
          </a:solidFill>
          <a:ln/>
        </p:spPr>
      </p:sp>
      <p:sp>
        <p:nvSpPr>
          <p:cNvPr id="12" name="Text 10"/>
          <p:cNvSpPr/>
          <p:nvPr/>
        </p:nvSpPr>
        <p:spPr>
          <a:xfrm>
            <a:off x="987981" y="2856428"/>
            <a:ext cx="1873687" cy="1393508"/>
          </a:xfrm>
          <a:prstGeom prst="rect">
            <a:avLst/>
          </a:prstGeom>
          <a:noFill/>
          <a:ln/>
        </p:spPr>
        <p:txBody>
          <a:bodyPr wrap="square" lIns="0" tIns="0" rIns="0" bIns="0" rtlCol="0" anchor="t"/>
          <a:lstStyle/>
          <a:p>
            <a:pPr marL="0" indent="0" algn="l">
              <a:lnSpc>
                <a:spcPts val="2700"/>
              </a:lnSpc>
              <a:buNone/>
            </a:pPr>
            <a:r>
              <a:rPr lang="en-US" sz="1700" dirty="0">
                <a:solidFill>
                  <a:srgbClr val="D6E5EF"/>
                </a:solidFill>
                <a:latin typeface="Source Sans Pro" pitchFamily="34" charset="0"/>
                <a:ea typeface="Source Sans Pro" pitchFamily="34" charset="-122"/>
                <a:cs typeface="Source Sans Pro" pitchFamily="34" charset="-120"/>
              </a:rPr>
              <a:t>Detecting Malicious URLs using Deep Reinforcement Learning</a:t>
            </a:r>
            <a:endParaRPr lang="en-US" sz="1700" dirty="0"/>
          </a:p>
        </p:txBody>
      </p:sp>
      <p:sp>
        <p:nvSpPr>
          <p:cNvPr id="13" name="Text 11"/>
          <p:cNvSpPr/>
          <p:nvPr/>
        </p:nvSpPr>
        <p:spPr>
          <a:xfrm>
            <a:off x="3304818" y="2856428"/>
            <a:ext cx="865823" cy="348377"/>
          </a:xfrm>
          <a:prstGeom prst="rect">
            <a:avLst/>
          </a:prstGeom>
          <a:noFill/>
          <a:ln/>
        </p:spPr>
        <p:txBody>
          <a:bodyPr wrap="none" lIns="0" tIns="0" rIns="0" bIns="0" rtlCol="0" anchor="t"/>
          <a:lstStyle/>
          <a:p>
            <a:pPr marL="0" indent="0" algn="l">
              <a:lnSpc>
                <a:spcPts val="2700"/>
              </a:lnSpc>
              <a:buNone/>
            </a:pPr>
            <a:r>
              <a:rPr lang="en-US" sz="1700" dirty="0">
                <a:solidFill>
                  <a:srgbClr val="D6E5EF"/>
                </a:solidFill>
                <a:latin typeface="Source Sans Pro" pitchFamily="34" charset="0"/>
                <a:ea typeface="Source Sans Pro" pitchFamily="34" charset="-122"/>
                <a:cs typeface="Source Sans Pro" pitchFamily="34" charset="-120"/>
              </a:rPr>
              <a:t>2018</a:t>
            </a:r>
            <a:endParaRPr lang="en-US" sz="1700" dirty="0"/>
          </a:p>
        </p:txBody>
      </p:sp>
      <p:sp>
        <p:nvSpPr>
          <p:cNvPr id="14" name="Text 12"/>
          <p:cNvSpPr/>
          <p:nvPr/>
        </p:nvSpPr>
        <p:spPr>
          <a:xfrm>
            <a:off x="4613791" y="2856428"/>
            <a:ext cx="1199674" cy="696754"/>
          </a:xfrm>
          <a:prstGeom prst="rect">
            <a:avLst/>
          </a:prstGeom>
          <a:noFill/>
          <a:ln/>
        </p:spPr>
        <p:txBody>
          <a:bodyPr wrap="square" lIns="0" tIns="0" rIns="0" bIns="0" rtlCol="0" anchor="t"/>
          <a:lstStyle/>
          <a:p>
            <a:pPr marL="0" indent="0" algn="l">
              <a:lnSpc>
                <a:spcPts val="2700"/>
              </a:lnSpc>
              <a:buNone/>
            </a:pPr>
            <a:r>
              <a:rPr lang="en-US" sz="1700" dirty="0">
                <a:solidFill>
                  <a:srgbClr val="D6E5EF"/>
                </a:solidFill>
                <a:latin typeface="Source Sans Pro" pitchFamily="34" charset="0"/>
                <a:ea typeface="Source Sans Pro" pitchFamily="34" charset="-122"/>
                <a:cs typeface="Source Sans Pro" pitchFamily="34" charset="-120"/>
              </a:rPr>
              <a:t>Erzhou Zhu et al.</a:t>
            </a:r>
            <a:endParaRPr lang="en-US" sz="1700" dirty="0"/>
          </a:p>
        </p:txBody>
      </p:sp>
      <p:sp>
        <p:nvSpPr>
          <p:cNvPr id="15" name="Text 13"/>
          <p:cNvSpPr/>
          <p:nvPr/>
        </p:nvSpPr>
        <p:spPr>
          <a:xfrm>
            <a:off x="6256615" y="2856428"/>
            <a:ext cx="2470785" cy="1741884"/>
          </a:xfrm>
          <a:prstGeom prst="rect">
            <a:avLst/>
          </a:prstGeom>
          <a:noFill/>
          <a:ln/>
        </p:spPr>
        <p:txBody>
          <a:bodyPr wrap="square" lIns="0" tIns="0" rIns="0" bIns="0" rtlCol="0" anchor="t"/>
          <a:lstStyle/>
          <a:p>
            <a:pPr marL="0" indent="0" algn="l">
              <a:lnSpc>
                <a:spcPts val="2700"/>
              </a:lnSpc>
              <a:buNone/>
            </a:pPr>
            <a:r>
              <a:rPr lang="en-US" sz="1700" dirty="0">
                <a:solidFill>
                  <a:srgbClr val="D6E5EF"/>
                </a:solidFill>
                <a:latin typeface="Source Sans Pro" pitchFamily="34" charset="0"/>
                <a:ea typeface="Source Sans Pro" pitchFamily="34" charset="-122"/>
                <a:cs typeface="Source Sans Pro" pitchFamily="34" charset="-120"/>
              </a:rPr>
              <a:t>Used deep reinforcement learning to detect phishing URLs dynamically based on behavior patterns of criminal websites.</a:t>
            </a:r>
            <a:endParaRPr lang="en-US" sz="1700" dirty="0"/>
          </a:p>
        </p:txBody>
      </p:sp>
      <p:sp>
        <p:nvSpPr>
          <p:cNvPr id="16" name="Text 14"/>
          <p:cNvSpPr/>
          <p:nvPr/>
        </p:nvSpPr>
        <p:spPr>
          <a:xfrm>
            <a:off x="9170551" y="2856428"/>
            <a:ext cx="2246948" cy="1741884"/>
          </a:xfrm>
          <a:prstGeom prst="rect">
            <a:avLst/>
          </a:prstGeom>
          <a:noFill/>
          <a:ln/>
        </p:spPr>
        <p:txBody>
          <a:bodyPr wrap="square" lIns="0" tIns="0" rIns="0" bIns="0" rtlCol="0" anchor="t"/>
          <a:lstStyle/>
          <a:p>
            <a:pPr marL="0" indent="0" algn="l">
              <a:lnSpc>
                <a:spcPts val="2700"/>
              </a:lnSpc>
              <a:buNone/>
            </a:pPr>
            <a:r>
              <a:rPr lang="en-US" sz="1700" dirty="0">
                <a:solidFill>
                  <a:srgbClr val="D6E5EF"/>
                </a:solidFill>
                <a:latin typeface="Source Sans Pro" pitchFamily="34" charset="0"/>
                <a:ea typeface="Source Sans Pro" pitchFamily="34" charset="-122"/>
                <a:cs typeface="Source Sans Pro" pitchFamily="34" charset="-120"/>
              </a:rPr>
              <a:t>Learns phishing site properties adaptively; robust and flexible due to trial-and-error-based learning.</a:t>
            </a:r>
            <a:endParaRPr lang="en-US" sz="1700" dirty="0"/>
          </a:p>
        </p:txBody>
      </p:sp>
      <p:sp>
        <p:nvSpPr>
          <p:cNvPr id="17" name="Text 15"/>
          <p:cNvSpPr/>
          <p:nvPr/>
        </p:nvSpPr>
        <p:spPr>
          <a:xfrm>
            <a:off x="11860649" y="2856428"/>
            <a:ext cx="1782128" cy="1741884"/>
          </a:xfrm>
          <a:prstGeom prst="rect">
            <a:avLst/>
          </a:prstGeom>
          <a:noFill/>
          <a:ln/>
        </p:spPr>
        <p:txBody>
          <a:bodyPr wrap="square" lIns="0" tIns="0" rIns="0" bIns="0" rtlCol="0" anchor="t"/>
          <a:lstStyle/>
          <a:p>
            <a:pPr marL="0" indent="0" algn="l">
              <a:lnSpc>
                <a:spcPts val="2700"/>
              </a:lnSpc>
              <a:buNone/>
            </a:pPr>
            <a:r>
              <a:rPr lang="en-US" sz="1700" dirty="0">
                <a:solidFill>
                  <a:srgbClr val="D6E5EF"/>
                </a:solidFill>
                <a:latin typeface="Source Sans Pro" pitchFamily="34" charset="0"/>
                <a:ea typeface="Source Sans Pro" pitchFamily="34" charset="-122"/>
                <a:cs typeface="Source Sans Pro" pitchFamily="34" charset="-120"/>
              </a:rPr>
              <a:t>Model complexity and slow convergence; not ideal for real-time detection.</a:t>
            </a:r>
            <a:endParaRPr lang="en-US" sz="1700" dirty="0"/>
          </a:p>
        </p:txBody>
      </p:sp>
      <p:sp>
        <p:nvSpPr>
          <p:cNvPr id="18" name="Shape 16"/>
          <p:cNvSpPr/>
          <p:nvPr/>
        </p:nvSpPr>
        <p:spPr>
          <a:xfrm>
            <a:off x="769858" y="4736544"/>
            <a:ext cx="13090684" cy="2366724"/>
          </a:xfrm>
          <a:prstGeom prst="rect">
            <a:avLst/>
          </a:prstGeom>
          <a:solidFill>
            <a:srgbClr val="FFFFFF">
              <a:alpha val="4000"/>
            </a:srgbClr>
          </a:solidFill>
          <a:ln/>
        </p:spPr>
      </p:sp>
      <p:sp>
        <p:nvSpPr>
          <p:cNvPr id="19" name="Text 17"/>
          <p:cNvSpPr/>
          <p:nvPr/>
        </p:nvSpPr>
        <p:spPr>
          <a:xfrm>
            <a:off x="987981" y="4874776"/>
            <a:ext cx="1873687" cy="1045131"/>
          </a:xfrm>
          <a:prstGeom prst="rect">
            <a:avLst/>
          </a:prstGeom>
          <a:noFill/>
          <a:ln/>
        </p:spPr>
        <p:txBody>
          <a:bodyPr wrap="square" lIns="0" tIns="0" rIns="0" bIns="0" rtlCol="0" anchor="t"/>
          <a:lstStyle/>
          <a:p>
            <a:pPr marL="0" indent="0" algn="l">
              <a:lnSpc>
                <a:spcPts val="2700"/>
              </a:lnSpc>
              <a:buNone/>
            </a:pPr>
            <a:r>
              <a:rPr lang="en-US" sz="1700" dirty="0">
                <a:solidFill>
                  <a:srgbClr val="D6E5EF"/>
                </a:solidFill>
                <a:latin typeface="Source Sans Pro" pitchFamily="34" charset="0"/>
                <a:ea typeface="Source Sans Pro" pitchFamily="34" charset="-122"/>
                <a:cs typeface="Source Sans Pro" pitchFamily="34" charset="-120"/>
              </a:rPr>
              <a:t>Feature Extraction from URLs and Webpage Links</a:t>
            </a:r>
            <a:endParaRPr lang="en-US" sz="1700" dirty="0"/>
          </a:p>
        </p:txBody>
      </p:sp>
      <p:sp>
        <p:nvSpPr>
          <p:cNvPr id="20" name="Text 18"/>
          <p:cNvSpPr/>
          <p:nvPr/>
        </p:nvSpPr>
        <p:spPr>
          <a:xfrm>
            <a:off x="3304818" y="4874776"/>
            <a:ext cx="865823" cy="348377"/>
          </a:xfrm>
          <a:prstGeom prst="rect">
            <a:avLst/>
          </a:prstGeom>
          <a:noFill/>
          <a:ln/>
        </p:spPr>
        <p:txBody>
          <a:bodyPr wrap="none" lIns="0" tIns="0" rIns="0" bIns="0" rtlCol="0" anchor="t"/>
          <a:lstStyle/>
          <a:p>
            <a:pPr marL="0" indent="0" algn="l">
              <a:lnSpc>
                <a:spcPts val="2700"/>
              </a:lnSpc>
              <a:buNone/>
            </a:pPr>
            <a:r>
              <a:rPr lang="en-US" sz="1700" dirty="0">
                <a:solidFill>
                  <a:srgbClr val="D6E5EF"/>
                </a:solidFill>
                <a:latin typeface="Source Sans Pro" pitchFamily="34" charset="0"/>
                <a:ea typeface="Source Sans Pro" pitchFamily="34" charset="-122"/>
                <a:cs typeface="Source Sans Pro" pitchFamily="34" charset="-120"/>
              </a:rPr>
              <a:t>2017</a:t>
            </a:r>
            <a:endParaRPr lang="en-US" sz="1700" dirty="0"/>
          </a:p>
        </p:txBody>
      </p:sp>
      <p:sp>
        <p:nvSpPr>
          <p:cNvPr id="21" name="Text 19"/>
          <p:cNvSpPr/>
          <p:nvPr/>
        </p:nvSpPr>
        <p:spPr>
          <a:xfrm>
            <a:off x="4613791" y="4874776"/>
            <a:ext cx="1199674" cy="696754"/>
          </a:xfrm>
          <a:prstGeom prst="rect">
            <a:avLst/>
          </a:prstGeom>
          <a:noFill/>
          <a:ln/>
        </p:spPr>
        <p:txBody>
          <a:bodyPr wrap="square" lIns="0" tIns="0" rIns="0" bIns="0" rtlCol="0" anchor="t"/>
          <a:lstStyle/>
          <a:p>
            <a:pPr marL="0" indent="0" algn="l">
              <a:lnSpc>
                <a:spcPts val="2700"/>
              </a:lnSpc>
              <a:buNone/>
            </a:pPr>
            <a:r>
              <a:rPr lang="en-US" sz="1700" dirty="0">
                <a:solidFill>
                  <a:srgbClr val="D6E5EF"/>
                </a:solidFill>
                <a:latin typeface="Source Sans Pro" pitchFamily="34" charset="0"/>
                <a:ea typeface="Source Sans Pro" pitchFamily="34" charset="-122"/>
                <a:cs typeface="Source Sans Pro" pitchFamily="34" charset="-120"/>
              </a:rPr>
              <a:t>Seena Thomas</a:t>
            </a:r>
            <a:endParaRPr lang="en-US" sz="1700" dirty="0"/>
          </a:p>
        </p:txBody>
      </p:sp>
      <p:sp>
        <p:nvSpPr>
          <p:cNvPr id="22" name="Text 20"/>
          <p:cNvSpPr/>
          <p:nvPr/>
        </p:nvSpPr>
        <p:spPr>
          <a:xfrm>
            <a:off x="6256615" y="4874776"/>
            <a:ext cx="2470785" cy="2090261"/>
          </a:xfrm>
          <a:prstGeom prst="rect">
            <a:avLst/>
          </a:prstGeom>
          <a:noFill/>
          <a:ln/>
        </p:spPr>
        <p:txBody>
          <a:bodyPr wrap="square" lIns="0" tIns="0" rIns="0" bIns="0" rtlCol="0" anchor="t"/>
          <a:lstStyle/>
          <a:p>
            <a:pPr marL="0" indent="0" algn="l">
              <a:lnSpc>
                <a:spcPts val="2700"/>
              </a:lnSpc>
              <a:buNone/>
            </a:pPr>
            <a:r>
              <a:rPr lang="en-US" sz="1700" dirty="0">
                <a:solidFill>
                  <a:srgbClr val="D6E5EF"/>
                </a:solidFill>
                <a:latin typeface="Source Sans Pro" pitchFamily="34" charset="0"/>
                <a:ea typeface="Source Sans Pro" pitchFamily="34" charset="-122"/>
                <a:cs typeface="Source Sans Pro" pitchFamily="34" charset="-120"/>
              </a:rPr>
              <a:t>Extracted statistical and dictionary-based features from URLs, webpage content, and links. Used Deep Forest and other ML models for classification.</a:t>
            </a:r>
            <a:endParaRPr lang="en-US" sz="1700" dirty="0"/>
          </a:p>
        </p:txBody>
      </p:sp>
      <p:sp>
        <p:nvSpPr>
          <p:cNvPr id="23" name="Text 21"/>
          <p:cNvSpPr/>
          <p:nvPr/>
        </p:nvSpPr>
        <p:spPr>
          <a:xfrm>
            <a:off x="9170551" y="4874776"/>
            <a:ext cx="2246948" cy="2090261"/>
          </a:xfrm>
          <a:prstGeom prst="rect">
            <a:avLst/>
          </a:prstGeom>
          <a:noFill/>
          <a:ln/>
        </p:spPr>
        <p:txBody>
          <a:bodyPr wrap="square" lIns="0" tIns="0" rIns="0" bIns="0" rtlCol="0" anchor="t"/>
          <a:lstStyle/>
          <a:p>
            <a:pPr marL="0" indent="0" algn="l">
              <a:lnSpc>
                <a:spcPts val="2700"/>
              </a:lnSpc>
              <a:buNone/>
            </a:pPr>
            <a:r>
              <a:rPr lang="en-US" sz="1700" dirty="0">
                <a:solidFill>
                  <a:srgbClr val="D6E5EF"/>
                </a:solidFill>
                <a:latin typeface="Source Sans Pro" pitchFamily="34" charset="0"/>
                <a:ea typeface="Source Sans Pro" pitchFamily="34" charset="-122"/>
                <a:cs typeface="Source Sans Pro" pitchFamily="34" charset="-120"/>
              </a:rPr>
              <a:t>Deep Forest showed competitive performance; able to detect identity theft and compatible with multiple languages.</a:t>
            </a:r>
            <a:endParaRPr lang="en-US" sz="1700" dirty="0"/>
          </a:p>
        </p:txBody>
      </p:sp>
      <p:sp>
        <p:nvSpPr>
          <p:cNvPr id="24" name="Text 22"/>
          <p:cNvSpPr/>
          <p:nvPr/>
        </p:nvSpPr>
        <p:spPr>
          <a:xfrm>
            <a:off x="11860649" y="4874776"/>
            <a:ext cx="1782128" cy="2090261"/>
          </a:xfrm>
          <a:prstGeom prst="rect">
            <a:avLst/>
          </a:prstGeom>
          <a:noFill/>
          <a:ln/>
        </p:spPr>
        <p:txBody>
          <a:bodyPr wrap="square" lIns="0" tIns="0" rIns="0" bIns="0" rtlCol="0" anchor="t"/>
          <a:lstStyle/>
          <a:p>
            <a:pPr marL="0" indent="0" algn="l">
              <a:lnSpc>
                <a:spcPts val="2700"/>
              </a:lnSpc>
              <a:buNone/>
            </a:pPr>
            <a:r>
              <a:rPr lang="en-US" sz="1700" dirty="0">
                <a:solidFill>
                  <a:srgbClr val="D6E5EF"/>
                </a:solidFill>
                <a:latin typeface="Source Sans Pro" pitchFamily="34" charset="0"/>
                <a:ea typeface="Source Sans Pro" pitchFamily="34" charset="-122"/>
                <a:cs typeface="Source Sans Pro" pitchFamily="34" charset="-120"/>
              </a:rPr>
              <a:t>Slow due to need for analyzing many web pages; not effective for newly constructed phishing URLs.</a:t>
            </a:r>
            <a:endParaRPr lang="en-US" sz="1700" dirty="0"/>
          </a:p>
        </p:txBody>
      </p:sp>
      <p:sp>
        <p:nvSpPr>
          <p:cNvPr id="25" name="Rectangle 24">
            <a:extLst>
              <a:ext uri="{FF2B5EF4-FFF2-40B4-BE49-F238E27FC236}">
                <a16:creationId xmlns:a16="http://schemas.microsoft.com/office/drawing/2014/main" id="{374DE029-225B-2ACF-5994-62CC104F1DEC}"/>
              </a:ext>
            </a:extLst>
          </p:cNvPr>
          <p:cNvSpPr/>
          <p:nvPr/>
        </p:nvSpPr>
        <p:spPr>
          <a:xfrm>
            <a:off x="11472505" y="7738946"/>
            <a:ext cx="3157895" cy="49065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PHISHING WEBSITE DETECTION</a:t>
            </a:r>
            <a:endParaRPr lang="en-IN"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1298258"/>
            <a:ext cx="5898118" cy="704017"/>
          </a:xfrm>
          <a:prstGeom prst="rect">
            <a:avLst/>
          </a:prstGeom>
          <a:noFill/>
          <a:ln/>
        </p:spPr>
        <p:txBody>
          <a:bodyPr wrap="none" lIns="0" tIns="0" rIns="0" bIns="0" rtlCol="0" anchor="t"/>
          <a:lstStyle/>
          <a:p>
            <a:pPr marL="0" indent="0" algn="l">
              <a:lnSpc>
                <a:spcPts val="5500"/>
              </a:lnSpc>
              <a:buNone/>
            </a:pPr>
            <a:r>
              <a:rPr lang="en-US" sz="4400" dirty="0">
                <a:solidFill>
                  <a:srgbClr val="00B050"/>
                </a:solidFill>
                <a:latin typeface="Lora" pitchFamily="34" charset="0"/>
                <a:ea typeface="Lora" pitchFamily="34" charset="-122"/>
                <a:cs typeface="Lora" pitchFamily="34" charset="-120"/>
              </a:rPr>
              <a:t>LITERATURE SURVEY </a:t>
            </a:r>
            <a:endParaRPr lang="en-US" sz="4400" dirty="0">
              <a:solidFill>
                <a:srgbClr val="00B050"/>
              </a:solidFill>
            </a:endParaRPr>
          </a:p>
        </p:txBody>
      </p:sp>
      <p:sp>
        <p:nvSpPr>
          <p:cNvPr id="3" name="Shape 1"/>
          <p:cNvSpPr/>
          <p:nvPr/>
        </p:nvSpPr>
        <p:spPr>
          <a:xfrm>
            <a:off x="837724" y="2481024"/>
            <a:ext cx="12954952" cy="4450318"/>
          </a:xfrm>
          <a:prstGeom prst="roundRect">
            <a:avLst>
              <a:gd name="adj" fmla="val 807"/>
            </a:avLst>
          </a:prstGeom>
          <a:noFill/>
          <a:ln w="7620">
            <a:solidFill>
              <a:srgbClr val="FFFFFF">
                <a:alpha val="24000"/>
              </a:srgbClr>
            </a:solidFill>
            <a:prstDash val="solid"/>
          </a:ln>
        </p:spPr>
      </p:sp>
      <p:sp>
        <p:nvSpPr>
          <p:cNvPr id="4" name="Shape 2"/>
          <p:cNvSpPr/>
          <p:nvPr/>
        </p:nvSpPr>
        <p:spPr>
          <a:xfrm>
            <a:off x="845344" y="2488644"/>
            <a:ext cx="12939713" cy="2217539"/>
          </a:xfrm>
          <a:prstGeom prst="rect">
            <a:avLst/>
          </a:prstGeom>
          <a:solidFill>
            <a:srgbClr val="FFFFFF">
              <a:alpha val="4000"/>
            </a:srgbClr>
          </a:solidFill>
          <a:ln/>
        </p:spPr>
      </p:sp>
      <p:sp>
        <p:nvSpPr>
          <p:cNvPr id="5" name="Text 3"/>
          <p:cNvSpPr/>
          <p:nvPr/>
        </p:nvSpPr>
        <p:spPr>
          <a:xfrm>
            <a:off x="1085017" y="2639854"/>
            <a:ext cx="1928217" cy="1915120"/>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Analogy-Based Methods for Phishing Webpage Similarity Detection</a:t>
            </a:r>
            <a:endParaRPr lang="en-US" sz="1850" dirty="0"/>
          </a:p>
        </p:txBody>
      </p:sp>
      <p:sp>
        <p:nvSpPr>
          <p:cNvPr id="6" name="Text 4"/>
          <p:cNvSpPr/>
          <p:nvPr/>
        </p:nvSpPr>
        <p:spPr>
          <a:xfrm>
            <a:off x="3499485" y="2639854"/>
            <a:ext cx="823198" cy="383024"/>
          </a:xfrm>
          <a:prstGeom prst="rect">
            <a:avLst/>
          </a:prstGeom>
          <a:noFill/>
          <a:ln/>
        </p:spPr>
        <p:txBody>
          <a:bodyPr wrap="non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2018</a:t>
            </a:r>
            <a:endParaRPr lang="en-US" sz="1850" dirty="0"/>
          </a:p>
        </p:txBody>
      </p:sp>
      <p:sp>
        <p:nvSpPr>
          <p:cNvPr id="7" name="Text 5"/>
          <p:cNvSpPr/>
          <p:nvPr/>
        </p:nvSpPr>
        <p:spPr>
          <a:xfrm>
            <a:off x="4808934" y="2639854"/>
            <a:ext cx="1112996" cy="383024"/>
          </a:xfrm>
          <a:prstGeom prst="rect">
            <a:avLst/>
          </a:prstGeom>
          <a:noFill/>
          <a:ln/>
        </p:spPr>
        <p:txBody>
          <a:bodyPr wrap="non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Basit et al.</a:t>
            </a:r>
            <a:endParaRPr lang="en-US" sz="1850" dirty="0"/>
          </a:p>
        </p:txBody>
      </p:sp>
      <p:sp>
        <p:nvSpPr>
          <p:cNvPr id="8" name="Text 6"/>
          <p:cNvSpPr/>
          <p:nvPr/>
        </p:nvSpPr>
        <p:spPr>
          <a:xfrm>
            <a:off x="6408182" y="2639854"/>
            <a:ext cx="2272427" cy="1915120"/>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Compared attacked web pages with known legitimate ones using analogy and similarity detection.</a:t>
            </a:r>
            <a:endParaRPr lang="en-US" sz="1850" dirty="0"/>
          </a:p>
        </p:txBody>
      </p:sp>
      <p:sp>
        <p:nvSpPr>
          <p:cNvPr id="9" name="Text 7"/>
          <p:cNvSpPr/>
          <p:nvPr/>
        </p:nvSpPr>
        <p:spPr>
          <a:xfrm>
            <a:off x="9166860" y="2639854"/>
            <a:ext cx="2127528" cy="1532096"/>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Can detect phishing based on similarity to previously identified threats.</a:t>
            </a:r>
            <a:endParaRPr lang="en-US" sz="1850" dirty="0"/>
          </a:p>
        </p:txBody>
      </p:sp>
      <p:sp>
        <p:nvSpPr>
          <p:cNvPr id="10" name="Text 8"/>
          <p:cNvSpPr/>
          <p:nvPr/>
        </p:nvSpPr>
        <p:spPr>
          <a:xfrm>
            <a:off x="11780639" y="2639854"/>
            <a:ext cx="1765102" cy="1915120"/>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Time-consuming; requires comparison with a large set of known pages.</a:t>
            </a:r>
            <a:endParaRPr lang="en-US" sz="1850" dirty="0"/>
          </a:p>
        </p:txBody>
      </p:sp>
      <p:sp>
        <p:nvSpPr>
          <p:cNvPr id="11" name="Shape 9"/>
          <p:cNvSpPr/>
          <p:nvPr/>
        </p:nvSpPr>
        <p:spPr>
          <a:xfrm>
            <a:off x="845344" y="4706183"/>
            <a:ext cx="12939713" cy="2217539"/>
          </a:xfrm>
          <a:prstGeom prst="rect">
            <a:avLst/>
          </a:prstGeom>
          <a:solidFill>
            <a:srgbClr val="000000">
              <a:alpha val="4000"/>
            </a:srgbClr>
          </a:solidFill>
          <a:ln/>
        </p:spPr>
      </p:sp>
      <p:sp>
        <p:nvSpPr>
          <p:cNvPr id="12" name="Text 10"/>
          <p:cNvSpPr/>
          <p:nvPr/>
        </p:nvSpPr>
        <p:spPr>
          <a:xfrm>
            <a:off x="1085017" y="4857393"/>
            <a:ext cx="1928217" cy="1149072"/>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Phishing Detection using Heuristic-Based Algorithms</a:t>
            </a:r>
            <a:endParaRPr lang="en-US" sz="1850" dirty="0"/>
          </a:p>
        </p:txBody>
      </p:sp>
      <p:sp>
        <p:nvSpPr>
          <p:cNvPr id="13" name="Text 11"/>
          <p:cNvSpPr/>
          <p:nvPr/>
        </p:nvSpPr>
        <p:spPr>
          <a:xfrm>
            <a:off x="3499485" y="4857393"/>
            <a:ext cx="823198" cy="766048"/>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2016–2018</a:t>
            </a:r>
            <a:endParaRPr lang="en-US" sz="1850" dirty="0"/>
          </a:p>
        </p:txBody>
      </p:sp>
      <p:sp>
        <p:nvSpPr>
          <p:cNvPr id="14" name="Text 12"/>
          <p:cNvSpPr/>
          <p:nvPr/>
        </p:nvSpPr>
        <p:spPr>
          <a:xfrm>
            <a:off x="4808934" y="4857393"/>
            <a:ext cx="1112996" cy="1149072"/>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Various researchers</a:t>
            </a:r>
            <a:endParaRPr lang="en-US" sz="1850" dirty="0"/>
          </a:p>
        </p:txBody>
      </p:sp>
      <p:sp>
        <p:nvSpPr>
          <p:cNvPr id="15" name="Text 13"/>
          <p:cNvSpPr/>
          <p:nvPr/>
        </p:nvSpPr>
        <p:spPr>
          <a:xfrm>
            <a:off x="6408182" y="4857393"/>
            <a:ext cx="2272427" cy="1915120"/>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Compared attacked web pages with known legitimate ones using analogy and similarity detection.</a:t>
            </a:r>
            <a:endParaRPr lang="en-US" sz="1850" dirty="0"/>
          </a:p>
        </p:txBody>
      </p:sp>
      <p:sp>
        <p:nvSpPr>
          <p:cNvPr id="16" name="Text 14"/>
          <p:cNvSpPr/>
          <p:nvPr/>
        </p:nvSpPr>
        <p:spPr>
          <a:xfrm>
            <a:off x="9166860" y="4857393"/>
            <a:ext cx="2127528" cy="1532096"/>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Can detect phishing based on similarity to previously identified threats.</a:t>
            </a:r>
            <a:endParaRPr lang="en-US" sz="1850" dirty="0"/>
          </a:p>
        </p:txBody>
      </p:sp>
      <p:sp>
        <p:nvSpPr>
          <p:cNvPr id="17" name="Text 15"/>
          <p:cNvSpPr/>
          <p:nvPr/>
        </p:nvSpPr>
        <p:spPr>
          <a:xfrm>
            <a:off x="11780639" y="4857393"/>
            <a:ext cx="1765102" cy="1915120"/>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Time-consuming; requires comparison with a large set of known pages.</a:t>
            </a:r>
            <a:endParaRPr lang="en-US" sz="1850" dirty="0"/>
          </a:p>
        </p:txBody>
      </p:sp>
      <p:sp>
        <p:nvSpPr>
          <p:cNvPr id="18" name="Rectangle 17">
            <a:extLst>
              <a:ext uri="{FF2B5EF4-FFF2-40B4-BE49-F238E27FC236}">
                <a16:creationId xmlns:a16="http://schemas.microsoft.com/office/drawing/2014/main" id="{0785758A-9BA5-DBA5-53FE-8AE8BEC59007}"/>
              </a:ext>
            </a:extLst>
          </p:cNvPr>
          <p:cNvSpPr/>
          <p:nvPr/>
        </p:nvSpPr>
        <p:spPr>
          <a:xfrm>
            <a:off x="11472505" y="7738946"/>
            <a:ext cx="3157895" cy="49065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PHISHING WEBSITE DETECTION</a:t>
            </a:r>
            <a:endParaRPr lang="en-IN"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915233"/>
            <a:ext cx="5898118" cy="704017"/>
          </a:xfrm>
          <a:prstGeom prst="rect">
            <a:avLst/>
          </a:prstGeom>
          <a:noFill/>
          <a:ln/>
        </p:spPr>
        <p:txBody>
          <a:bodyPr wrap="none" lIns="0" tIns="0" rIns="0" bIns="0" rtlCol="0" anchor="t"/>
          <a:lstStyle/>
          <a:p>
            <a:pPr marL="0" indent="0" algn="l">
              <a:lnSpc>
                <a:spcPts val="5500"/>
              </a:lnSpc>
              <a:buNone/>
            </a:pPr>
            <a:r>
              <a:rPr lang="en-US" sz="4400" dirty="0">
                <a:solidFill>
                  <a:srgbClr val="00B050"/>
                </a:solidFill>
                <a:latin typeface="Lora" pitchFamily="34" charset="0"/>
                <a:ea typeface="Lora" pitchFamily="34" charset="-122"/>
                <a:cs typeface="Lora" pitchFamily="34" charset="-120"/>
              </a:rPr>
              <a:t>LITERATURE SURVEY </a:t>
            </a:r>
            <a:endParaRPr lang="en-US" sz="4400" dirty="0">
              <a:solidFill>
                <a:srgbClr val="00B050"/>
              </a:solidFill>
            </a:endParaRPr>
          </a:p>
        </p:txBody>
      </p:sp>
      <p:sp>
        <p:nvSpPr>
          <p:cNvPr id="3" name="Shape 1"/>
          <p:cNvSpPr/>
          <p:nvPr/>
        </p:nvSpPr>
        <p:spPr>
          <a:xfrm>
            <a:off x="837724" y="2098000"/>
            <a:ext cx="12954952" cy="5216366"/>
          </a:xfrm>
          <a:prstGeom prst="roundRect">
            <a:avLst>
              <a:gd name="adj" fmla="val 688"/>
            </a:avLst>
          </a:prstGeom>
          <a:noFill/>
          <a:ln w="7620">
            <a:solidFill>
              <a:srgbClr val="FFFFFF">
                <a:alpha val="24000"/>
              </a:srgbClr>
            </a:solidFill>
            <a:prstDash val="solid"/>
          </a:ln>
        </p:spPr>
      </p:sp>
      <p:sp>
        <p:nvSpPr>
          <p:cNvPr id="4" name="Shape 2"/>
          <p:cNvSpPr/>
          <p:nvPr/>
        </p:nvSpPr>
        <p:spPr>
          <a:xfrm>
            <a:off x="845344" y="2105620"/>
            <a:ext cx="12939713" cy="2217539"/>
          </a:xfrm>
          <a:prstGeom prst="rect">
            <a:avLst/>
          </a:prstGeom>
          <a:solidFill>
            <a:srgbClr val="FFFFFF">
              <a:alpha val="4000"/>
            </a:srgbClr>
          </a:solidFill>
          <a:ln/>
        </p:spPr>
      </p:sp>
      <p:sp>
        <p:nvSpPr>
          <p:cNvPr id="5" name="Text 3"/>
          <p:cNvSpPr/>
          <p:nvPr/>
        </p:nvSpPr>
        <p:spPr>
          <a:xfrm>
            <a:off x="1085017" y="2256830"/>
            <a:ext cx="1928217" cy="1915120"/>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Deep Learning Approaches for Phishing Detection: A Systematic Review</a:t>
            </a:r>
            <a:endParaRPr lang="en-US" sz="1850" dirty="0"/>
          </a:p>
        </p:txBody>
      </p:sp>
      <p:sp>
        <p:nvSpPr>
          <p:cNvPr id="6" name="Text 4"/>
          <p:cNvSpPr/>
          <p:nvPr/>
        </p:nvSpPr>
        <p:spPr>
          <a:xfrm>
            <a:off x="3499485" y="2256830"/>
            <a:ext cx="823198" cy="383024"/>
          </a:xfrm>
          <a:prstGeom prst="rect">
            <a:avLst/>
          </a:prstGeom>
          <a:noFill/>
          <a:ln/>
        </p:spPr>
        <p:txBody>
          <a:bodyPr wrap="non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2022</a:t>
            </a:r>
            <a:endParaRPr lang="en-US" sz="1850" dirty="0"/>
          </a:p>
        </p:txBody>
      </p:sp>
      <p:sp>
        <p:nvSpPr>
          <p:cNvPr id="7" name="Text 5"/>
          <p:cNvSpPr/>
          <p:nvPr/>
        </p:nvSpPr>
        <p:spPr>
          <a:xfrm>
            <a:off x="4808934" y="2256830"/>
            <a:ext cx="1112996" cy="383024"/>
          </a:xfrm>
          <a:prstGeom prst="rect">
            <a:avLst/>
          </a:prstGeom>
          <a:noFill/>
          <a:ln/>
        </p:spPr>
        <p:txBody>
          <a:bodyPr wrap="non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Catal et al.</a:t>
            </a:r>
            <a:endParaRPr lang="en-US" sz="1850" dirty="0"/>
          </a:p>
        </p:txBody>
      </p:sp>
      <p:sp>
        <p:nvSpPr>
          <p:cNvPr id="8" name="Text 6"/>
          <p:cNvSpPr/>
          <p:nvPr/>
        </p:nvSpPr>
        <p:spPr>
          <a:xfrm>
            <a:off x="6408182" y="2256830"/>
            <a:ext cx="2272427" cy="1532096"/>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Conducts SLR on Deep Learning-based phishing detection approaches.</a:t>
            </a:r>
            <a:endParaRPr lang="en-US" sz="1850" dirty="0"/>
          </a:p>
        </p:txBody>
      </p:sp>
      <p:sp>
        <p:nvSpPr>
          <p:cNvPr id="9" name="Text 7"/>
          <p:cNvSpPr/>
          <p:nvPr/>
        </p:nvSpPr>
        <p:spPr>
          <a:xfrm>
            <a:off x="9166860" y="2256830"/>
            <a:ext cx="2127528" cy="1532096"/>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Identifies DNN and Hybrid DL algorithms as the best-performing models.</a:t>
            </a:r>
            <a:endParaRPr lang="en-US" sz="1850" dirty="0"/>
          </a:p>
        </p:txBody>
      </p:sp>
      <p:sp>
        <p:nvSpPr>
          <p:cNvPr id="10" name="Text 8"/>
          <p:cNvSpPr/>
          <p:nvPr/>
        </p:nvSpPr>
        <p:spPr>
          <a:xfrm>
            <a:off x="11780639" y="2256830"/>
            <a:ext cx="1765102" cy="1149072"/>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Only focuses on Deep Learning studies.</a:t>
            </a:r>
            <a:endParaRPr lang="en-US" sz="1850" dirty="0"/>
          </a:p>
        </p:txBody>
      </p:sp>
      <p:sp>
        <p:nvSpPr>
          <p:cNvPr id="11" name="Shape 9"/>
          <p:cNvSpPr/>
          <p:nvPr/>
        </p:nvSpPr>
        <p:spPr>
          <a:xfrm>
            <a:off x="845344" y="4323159"/>
            <a:ext cx="12939713" cy="2983587"/>
          </a:xfrm>
          <a:prstGeom prst="rect">
            <a:avLst/>
          </a:prstGeom>
          <a:solidFill>
            <a:srgbClr val="000000">
              <a:alpha val="4000"/>
            </a:srgbClr>
          </a:solidFill>
          <a:ln/>
        </p:spPr>
      </p:sp>
      <p:sp>
        <p:nvSpPr>
          <p:cNvPr id="12" name="Text 10"/>
          <p:cNvSpPr/>
          <p:nvPr/>
        </p:nvSpPr>
        <p:spPr>
          <a:xfrm>
            <a:off x="1085017" y="4474369"/>
            <a:ext cx="1928217" cy="1149072"/>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Detection using Deep Forest, GBDT, and XGBoost</a:t>
            </a:r>
            <a:endParaRPr lang="en-US" sz="1850" dirty="0"/>
          </a:p>
        </p:txBody>
      </p:sp>
      <p:sp>
        <p:nvSpPr>
          <p:cNvPr id="13" name="Text 11"/>
          <p:cNvSpPr/>
          <p:nvPr/>
        </p:nvSpPr>
        <p:spPr>
          <a:xfrm>
            <a:off x="3499485" y="4474369"/>
            <a:ext cx="823198" cy="383024"/>
          </a:xfrm>
          <a:prstGeom prst="rect">
            <a:avLst/>
          </a:prstGeom>
          <a:noFill/>
          <a:ln/>
        </p:spPr>
        <p:txBody>
          <a:bodyPr wrap="non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2019</a:t>
            </a:r>
            <a:endParaRPr lang="en-US" sz="1850" dirty="0"/>
          </a:p>
        </p:txBody>
      </p:sp>
      <p:sp>
        <p:nvSpPr>
          <p:cNvPr id="14" name="Text 12"/>
          <p:cNvSpPr/>
          <p:nvPr/>
        </p:nvSpPr>
        <p:spPr>
          <a:xfrm>
            <a:off x="4808934" y="4474369"/>
            <a:ext cx="1112996" cy="383024"/>
          </a:xfrm>
          <a:prstGeom prst="rect">
            <a:avLst/>
          </a:prstGeom>
          <a:noFill/>
          <a:ln/>
        </p:spPr>
        <p:txBody>
          <a:bodyPr wrap="non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Basit et al.</a:t>
            </a:r>
            <a:endParaRPr lang="en-US" sz="1850" dirty="0"/>
          </a:p>
        </p:txBody>
      </p:sp>
      <p:sp>
        <p:nvSpPr>
          <p:cNvPr id="15" name="Text 13"/>
          <p:cNvSpPr/>
          <p:nvPr/>
        </p:nvSpPr>
        <p:spPr>
          <a:xfrm>
            <a:off x="6408182" y="4474369"/>
            <a:ext cx="2272427" cy="1532096"/>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Represented URLs in vector form and used modern classifiers like GBDT and XGBoost.</a:t>
            </a:r>
            <a:endParaRPr lang="en-US" sz="1850" dirty="0"/>
          </a:p>
        </p:txBody>
      </p:sp>
      <p:sp>
        <p:nvSpPr>
          <p:cNvPr id="16" name="Text 14"/>
          <p:cNvSpPr/>
          <p:nvPr/>
        </p:nvSpPr>
        <p:spPr>
          <a:xfrm>
            <a:off x="9166860" y="4474369"/>
            <a:ext cx="2127528" cy="2681168"/>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High accuracy in detecting identity theft; supports multilingual environments; flexible feature usage.</a:t>
            </a:r>
            <a:endParaRPr lang="en-US" sz="1850" dirty="0"/>
          </a:p>
        </p:txBody>
      </p:sp>
      <p:sp>
        <p:nvSpPr>
          <p:cNvPr id="17" name="Text 15"/>
          <p:cNvSpPr/>
          <p:nvPr/>
        </p:nvSpPr>
        <p:spPr>
          <a:xfrm>
            <a:off x="11780639" y="4474369"/>
            <a:ext cx="1765102" cy="1915120"/>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Computationally intensive; performance may vary with unbalanced data.</a:t>
            </a:r>
            <a:endParaRPr lang="en-US" sz="1850" dirty="0"/>
          </a:p>
        </p:txBody>
      </p:sp>
      <p:sp>
        <p:nvSpPr>
          <p:cNvPr id="18" name="Rectangle 17">
            <a:extLst>
              <a:ext uri="{FF2B5EF4-FFF2-40B4-BE49-F238E27FC236}">
                <a16:creationId xmlns:a16="http://schemas.microsoft.com/office/drawing/2014/main" id="{68427AE6-C3C4-8334-C6E7-A0A8603A2FEA}"/>
              </a:ext>
            </a:extLst>
          </p:cNvPr>
          <p:cNvSpPr/>
          <p:nvPr/>
        </p:nvSpPr>
        <p:spPr>
          <a:xfrm>
            <a:off x="11472505" y="7738946"/>
            <a:ext cx="3157895" cy="49065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PHISHING WEBSITE DETECTION</a:t>
            </a:r>
            <a:endParaRPr lang="en-IN"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102757"/>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00B050"/>
                </a:solidFill>
                <a:latin typeface="Lora" pitchFamily="34" charset="0"/>
              </a:rPr>
              <a:t>PROBLEM DEFINATION</a:t>
            </a:r>
            <a:endParaRPr lang="en-US" sz="4400" dirty="0">
              <a:solidFill>
                <a:srgbClr val="00B050"/>
              </a:solidFill>
            </a:endParaRPr>
          </a:p>
        </p:txBody>
      </p:sp>
      <p:pic>
        <p:nvPicPr>
          <p:cNvPr id="4" name="Image 1" descr="preencoded.png"/>
          <p:cNvPicPr>
            <a:picLocks noChangeAspect="1"/>
          </p:cNvPicPr>
          <p:nvPr/>
        </p:nvPicPr>
        <p:blipFill>
          <a:blip r:embed="rId4"/>
          <a:stretch>
            <a:fillRect/>
          </a:stretch>
        </p:blipFill>
        <p:spPr>
          <a:xfrm>
            <a:off x="6324124" y="2165747"/>
            <a:ext cx="1196816" cy="1436251"/>
          </a:xfrm>
          <a:prstGeom prst="rect">
            <a:avLst/>
          </a:prstGeom>
        </p:spPr>
      </p:pic>
      <p:sp>
        <p:nvSpPr>
          <p:cNvPr id="5" name="Text 1"/>
          <p:cNvSpPr/>
          <p:nvPr/>
        </p:nvSpPr>
        <p:spPr>
          <a:xfrm>
            <a:off x="7879913" y="2405063"/>
            <a:ext cx="3367445"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Growing Phishing Attacks</a:t>
            </a:r>
            <a:endParaRPr lang="en-US" sz="2200" dirty="0"/>
          </a:p>
        </p:txBody>
      </p:sp>
      <p:sp>
        <p:nvSpPr>
          <p:cNvPr id="6" name="Text 2"/>
          <p:cNvSpPr/>
          <p:nvPr/>
        </p:nvSpPr>
        <p:spPr>
          <a:xfrm>
            <a:off x="7879913" y="2900601"/>
            <a:ext cx="5912763" cy="383024"/>
          </a:xfrm>
          <a:prstGeom prst="rect">
            <a:avLst/>
          </a:prstGeom>
          <a:noFill/>
          <a:ln/>
        </p:spPr>
        <p:txBody>
          <a:bodyPr wrap="non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Users face higher risk of data theft online.</a:t>
            </a:r>
            <a:endParaRPr lang="en-US" sz="1850" dirty="0"/>
          </a:p>
        </p:txBody>
      </p:sp>
      <p:pic>
        <p:nvPicPr>
          <p:cNvPr id="7" name="Image 2" descr="preencoded.png"/>
          <p:cNvPicPr>
            <a:picLocks noChangeAspect="1"/>
          </p:cNvPicPr>
          <p:nvPr/>
        </p:nvPicPr>
        <p:blipFill>
          <a:blip r:embed="rId5"/>
          <a:stretch>
            <a:fillRect/>
          </a:stretch>
        </p:blipFill>
        <p:spPr>
          <a:xfrm>
            <a:off x="6324124" y="3601998"/>
            <a:ext cx="1196816" cy="1436251"/>
          </a:xfrm>
          <a:prstGeom prst="rect">
            <a:avLst/>
          </a:prstGeom>
        </p:spPr>
      </p:pic>
      <p:sp>
        <p:nvSpPr>
          <p:cNvPr id="8" name="Text 3"/>
          <p:cNvSpPr/>
          <p:nvPr/>
        </p:nvSpPr>
        <p:spPr>
          <a:xfrm>
            <a:off x="7879913" y="3841313"/>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Detection Challenges</a:t>
            </a:r>
            <a:endParaRPr lang="en-US" sz="2200" dirty="0"/>
          </a:p>
        </p:txBody>
      </p:sp>
      <p:sp>
        <p:nvSpPr>
          <p:cNvPr id="9" name="Text 4"/>
          <p:cNvSpPr/>
          <p:nvPr/>
        </p:nvSpPr>
        <p:spPr>
          <a:xfrm>
            <a:off x="7879913" y="4336852"/>
            <a:ext cx="5912763" cy="383024"/>
          </a:xfrm>
          <a:prstGeom prst="rect">
            <a:avLst/>
          </a:prstGeom>
          <a:noFill/>
          <a:ln/>
        </p:spPr>
        <p:txBody>
          <a:bodyPr wrap="non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Phishing sites are evolving and harder to spot.</a:t>
            </a:r>
            <a:endParaRPr lang="en-US" sz="1850" dirty="0"/>
          </a:p>
        </p:txBody>
      </p:sp>
      <p:pic>
        <p:nvPicPr>
          <p:cNvPr id="10" name="Image 3" descr="preencoded.png"/>
          <p:cNvPicPr>
            <a:picLocks noChangeAspect="1"/>
          </p:cNvPicPr>
          <p:nvPr/>
        </p:nvPicPr>
        <p:blipFill>
          <a:blip r:embed="rId6"/>
          <a:stretch>
            <a:fillRect/>
          </a:stretch>
        </p:blipFill>
        <p:spPr>
          <a:xfrm>
            <a:off x="6324124" y="5038249"/>
            <a:ext cx="1196816" cy="1436251"/>
          </a:xfrm>
          <a:prstGeom prst="rect">
            <a:avLst/>
          </a:prstGeom>
        </p:spPr>
      </p:pic>
      <p:sp>
        <p:nvSpPr>
          <p:cNvPr id="11" name="Text 5"/>
          <p:cNvSpPr/>
          <p:nvPr/>
        </p:nvSpPr>
        <p:spPr>
          <a:xfrm>
            <a:off x="7879913" y="5277564"/>
            <a:ext cx="3806309"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Need for a new Detection Systems</a:t>
            </a:r>
            <a:endParaRPr lang="en-US" sz="2200" dirty="0"/>
          </a:p>
        </p:txBody>
      </p:sp>
      <p:sp>
        <p:nvSpPr>
          <p:cNvPr id="12" name="Text 6"/>
          <p:cNvSpPr/>
          <p:nvPr/>
        </p:nvSpPr>
        <p:spPr>
          <a:xfrm>
            <a:off x="7879913" y="5773103"/>
            <a:ext cx="5912763" cy="383024"/>
          </a:xfrm>
          <a:prstGeom prst="rect">
            <a:avLst/>
          </a:prstGeom>
          <a:noFill/>
          <a:ln/>
        </p:spPr>
        <p:txBody>
          <a:bodyPr wrap="non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Old detection methods are inefficient and error-prone.</a:t>
            </a:r>
            <a:endParaRPr lang="en-US" sz="1850" dirty="0"/>
          </a:p>
        </p:txBody>
      </p:sp>
      <p:sp>
        <p:nvSpPr>
          <p:cNvPr id="13" name="Text 7"/>
          <p:cNvSpPr/>
          <p:nvPr/>
        </p:nvSpPr>
        <p:spPr>
          <a:xfrm>
            <a:off x="6324124" y="6743700"/>
            <a:ext cx="7468553" cy="383024"/>
          </a:xfrm>
          <a:prstGeom prst="rect">
            <a:avLst/>
          </a:prstGeom>
          <a:noFill/>
          <a:ln/>
        </p:spPr>
        <p:txBody>
          <a:bodyPr wrap="none" lIns="0" tIns="0" rIns="0" bIns="0" rtlCol="0" anchor="t"/>
          <a:lstStyle/>
          <a:p>
            <a:pPr marL="0" indent="0" algn="l">
              <a:lnSpc>
                <a:spcPts val="3000"/>
              </a:lnSpc>
              <a:buNone/>
            </a:pPr>
            <a:endParaRPr lang="en-US" sz="1850" dirty="0"/>
          </a:p>
        </p:txBody>
      </p:sp>
      <p:sp>
        <p:nvSpPr>
          <p:cNvPr id="14" name="Rectangle 13">
            <a:extLst>
              <a:ext uri="{FF2B5EF4-FFF2-40B4-BE49-F238E27FC236}">
                <a16:creationId xmlns:a16="http://schemas.microsoft.com/office/drawing/2014/main" id="{43D15C9E-E2CD-867A-B918-117465DDE22F}"/>
              </a:ext>
            </a:extLst>
          </p:cNvPr>
          <p:cNvSpPr/>
          <p:nvPr/>
        </p:nvSpPr>
        <p:spPr>
          <a:xfrm>
            <a:off x="11472505" y="7738946"/>
            <a:ext cx="3157895" cy="49065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PHISHING WEBSITE DETECTION</a:t>
            </a:r>
            <a:endParaRPr lang="en-IN"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18078" y="877133"/>
            <a:ext cx="5499973" cy="687348"/>
          </a:xfrm>
          <a:prstGeom prst="rect">
            <a:avLst/>
          </a:prstGeom>
          <a:noFill/>
          <a:ln/>
        </p:spPr>
        <p:txBody>
          <a:bodyPr wrap="none" lIns="0" tIns="0" rIns="0" bIns="0" rtlCol="0" anchor="t"/>
          <a:lstStyle/>
          <a:p>
            <a:pPr marL="0" indent="0" algn="l">
              <a:lnSpc>
                <a:spcPts val="5400"/>
              </a:lnSpc>
              <a:buNone/>
            </a:pPr>
            <a:r>
              <a:rPr lang="en-US" sz="4300" dirty="0">
                <a:solidFill>
                  <a:srgbClr val="00B050"/>
                </a:solidFill>
                <a:latin typeface="Lora" pitchFamily="34" charset="0"/>
                <a:ea typeface="Lora" pitchFamily="34" charset="-122"/>
                <a:cs typeface="Lora" pitchFamily="34" charset="-120"/>
              </a:rPr>
              <a:t>PROBLEM DEFINATION </a:t>
            </a:r>
            <a:endParaRPr lang="en-US" sz="4300" dirty="0">
              <a:solidFill>
                <a:srgbClr val="00B050"/>
              </a:solidFill>
            </a:endParaRPr>
          </a:p>
        </p:txBody>
      </p:sp>
      <p:sp>
        <p:nvSpPr>
          <p:cNvPr id="4" name="Text 1"/>
          <p:cNvSpPr/>
          <p:nvPr/>
        </p:nvSpPr>
        <p:spPr>
          <a:xfrm>
            <a:off x="818078" y="1915001"/>
            <a:ext cx="3299936" cy="412552"/>
          </a:xfrm>
          <a:prstGeom prst="rect">
            <a:avLst/>
          </a:prstGeom>
          <a:noFill/>
          <a:ln/>
        </p:spPr>
        <p:txBody>
          <a:bodyPr wrap="none" lIns="0" tIns="0" rIns="0" bIns="0" rtlCol="0" anchor="t"/>
          <a:lstStyle/>
          <a:p>
            <a:pPr marL="0" indent="0" algn="l">
              <a:lnSpc>
                <a:spcPts val="3200"/>
              </a:lnSpc>
              <a:buNone/>
            </a:pPr>
            <a:r>
              <a:rPr lang="en-US" sz="2550" dirty="0">
                <a:solidFill>
                  <a:srgbClr val="F98AC7"/>
                </a:solidFill>
                <a:latin typeface="Lora" pitchFamily="34" charset="0"/>
                <a:ea typeface="Lora" pitchFamily="34" charset="-122"/>
                <a:cs typeface="Lora" pitchFamily="34" charset="-120"/>
              </a:rPr>
              <a:t>Phishing attacks :</a:t>
            </a:r>
            <a:endParaRPr lang="en-US" sz="2550" dirty="0"/>
          </a:p>
        </p:txBody>
      </p:sp>
      <p:sp>
        <p:nvSpPr>
          <p:cNvPr id="5" name="Text 2"/>
          <p:cNvSpPr/>
          <p:nvPr/>
        </p:nvSpPr>
        <p:spPr>
          <a:xfrm>
            <a:off x="818078" y="2689224"/>
            <a:ext cx="7507843" cy="4674394"/>
          </a:xfrm>
          <a:prstGeom prst="rect">
            <a:avLst/>
          </a:prstGeom>
          <a:noFill/>
          <a:ln/>
        </p:spPr>
        <p:txBody>
          <a:bodyPr wrap="square" lIns="0" tIns="0" rIns="0" bIns="0" rtlCol="0" anchor="t"/>
          <a:lstStyle/>
          <a:p>
            <a:pPr marL="0" indent="0" algn="l">
              <a:lnSpc>
                <a:spcPts val="3650"/>
              </a:lnSpc>
              <a:buNone/>
            </a:pPr>
            <a:r>
              <a:rPr lang="en-US" sz="2300" dirty="0">
                <a:solidFill>
                  <a:srgbClr val="D6E5EF"/>
                </a:solidFill>
                <a:latin typeface="Source Sans Pro" pitchFamily="34" charset="0"/>
                <a:ea typeface="Source Sans Pro" pitchFamily="34" charset="-122"/>
                <a:cs typeface="Source Sans Pro" pitchFamily="34" charset="-120"/>
              </a:rPr>
              <a:t>Phishing attacks are a growing cybersecurity threat where attackers create fake websites to steal sensitive user information such as passwords and financial data. Existing detection methods, often based on traditional machine learning models like Random Forest and Decision Trees, struggle with accuracy, adaptability to new phishing techniques, and lack user-friendly interfaces. There is a critical need for a more effective and intelligent system that can accurately identify phishing websites in real-time, reduce false positives, and provide an improved user experience.</a:t>
            </a:r>
            <a:endParaRPr lang="en-US" sz="23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TotalTime>
  <Words>2507</Words>
  <Application>Microsoft Office PowerPoint</Application>
  <PresentationFormat>Custom</PresentationFormat>
  <Paragraphs>258</Paragraphs>
  <Slides>41</Slides>
  <Notes>33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Wingdings</vt:lpstr>
      <vt:lpstr>Lora</vt:lpstr>
      <vt:lpstr>Arial</vt:lpstr>
      <vt:lpstr>Bahnschrift</vt:lpstr>
      <vt:lpstr>Source Sans Pro</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 SHASHIDHAR GOWDA</cp:lastModifiedBy>
  <cp:revision>8</cp:revision>
  <dcterms:created xsi:type="dcterms:W3CDTF">2025-05-27T14:04:47Z</dcterms:created>
  <dcterms:modified xsi:type="dcterms:W3CDTF">2025-05-28T05:13:52Z</dcterms:modified>
</cp:coreProperties>
</file>